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34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10.xml" ContentType="application/vnd.openxmlformats-officedocument.presentationml.slideLayout+xml"/>
  <Default Extension="tiff" ContentType="image/tiff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1" r:id="rId2"/>
    <p:sldMasterId id="2147483673" r:id="rId3"/>
  </p:sldMasterIdLst>
  <p:notesMasterIdLst>
    <p:notesMasterId r:id="rId11"/>
  </p:notesMasterIdLst>
  <p:sldIdLst>
    <p:sldId id="256" r:id="rId4"/>
    <p:sldId id="257" r:id="rId5"/>
    <p:sldId id="258" r:id="rId6"/>
    <p:sldId id="268" r:id="rId7"/>
    <p:sldId id="267" r:id="rId8"/>
    <p:sldId id="269" r:id="rId9"/>
    <p:sldId id="265" r:id="rId1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</p:showPr>
  <p:clrMru>
    <a:srgbClr val="8C1515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2" autoAdjust="0"/>
    <p:restoredTop sz="94774" autoAdjust="0"/>
  </p:normalViewPr>
  <p:slideViewPr>
    <p:cSldViewPr>
      <p:cViewPr varScale="1">
        <p:scale>
          <a:sx n="101" d="100"/>
          <a:sy n="101" d="100"/>
        </p:scale>
        <p:origin x="-922" y="-8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2.xml"/><Relationship Id="rId15" Type="http://schemas.openxmlformats.org/officeDocument/2006/relationships/tableStyles" Target="tableStyles.xml"/><Relationship Id="rId10" Type="http://schemas.openxmlformats.org/officeDocument/2006/relationships/slide" Target="slides/slide7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9BF029F-D0A9-4F28-95D4-8721AB2DF1DC}" type="datetimeFigureOut">
              <a:rPr lang="en-US" smtClean="0"/>
              <a:pPr/>
              <a:t>9/19/2017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DAD4198-1BEB-4481-9AE9-1A0DC6E09BE9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AD4198-1BEB-4481-9AE9-1A0DC6E09BE9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B6B0F6-F862-489B-BD1E-079CBCD55B1F}" type="datetime1">
              <a:rPr lang="en-US" smtClean="0"/>
              <a:pPr/>
              <a:t>9/19/2017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53BD73-B06A-4264-9412-8134F17AE65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zoom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8E8271-477C-414E-8D60-0AD00CE43D88}" type="datetime1">
              <a:rPr lang="en-US" smtClean="0"/>
              <a:pPr/>
              <a:t>9/19/2017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53BD73-B06A-4264-9412-8134F17AE65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zoom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407897-996A-492D-B957-62911D2CC3CA}" type="datetime1">
              <a:rPr lang="en-US" smtClean="0"/>
              <a:pPr/>
              <a:t>9/19/2017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53BD73-B06A-4264-9412-8134F17AE65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zoom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4B023E-14F5-4E80-8E38-39A08E0AAB65}" type="datetime1">
              <a:rPr lang="en-US" smtClean="0"/>
              <a:pPr/>
              <a:t>9/19/2017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53BD73-B06A-4264-9412-8134F17AE65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zoom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956D4F-A94D-40C2-868C-63788CC675DB}" type="datetimeFigureOut">
              <a:rPr lang="en-US" smtClean="0"/>
              <a:pPr/>
              <a:t>9/19/2017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8914AE-2F43-4867-A81D-35CA92F7249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956D4F-A94D-40C2-868C-63788CC675DB}" type="datetimeFigureOut">
              <a:rPr lang="en-US" smtClean="0"/>
              <a:pPr/>
              <a:t>9/19/2017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8914AE-2F43-4867-A81D-35CA92F7249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956D4F-A94D-40C2-868C-63788CC675DB}" type="datetimeFigureOut">
              <a:rPr lang="en-US" smtClean="0"/>
              <a:pPr/>
              <a:t>9/19/2017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8914AE-2F43-4867-A81D-35CA92F7249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956D4F-A94D-40C2-868C-63788CC675DB}" type="datetimeFigureOut">
              <a:rPr lang="en-US" smtClean="0"/>
              <a:pPr/>
              <a:t>9/19/2017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8914AE-2F43-4867-A81D-35CA92F7249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956D4F-A94D-40C2-868C-63788CC675DB}" type="datetimeFigureOut">
              <a:rPr lang="en-US" smtClean="0"/>
              <a:pPr/>
              <a:t>9/19/2017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8914AE-2F43-4867-A81D-35CA92F7249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956D4F-A94D-40C2-868C-63788CC675DB}" type="datetimeFigureOut">
              <a:rPr lang="en-US" smtClean="0"/>
              <a:pPr/>
              <a:t>9/19/2017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8914AE-2F43-4867-A81D-35CA92F7249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956D4F-A94D-40C2-868C-63788CC675DB}" type="datetimeFigureOut">
              <a:rPr lang="en-US" smtClean="0"/>
              <a:pPr/>
              <a:t>9/19/2017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8914AE-2F43-4867-A81D-35CA92F7249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209839-BB71-4B34-84D4-38A8B769317D}" type="datetime1">
              <a:rPr lang="en-US" smtClean="0"/>
              <a:pPr/>
              <a:t>9/19/2017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53BD73-B06A-4264-9412-8134F17AE65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zoom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956D4F-A94D-40C2-868C-63788CC675DB}" type="datetimeFigureOut">
              <a:rPr lang="en-US" smtClean="0"/>
              <a:pPr/>
              <a:t>9/19/2017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8914AE-2F43-4867-A81D-35CA92F7249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956D4F-A94D-40C2-868C-63788CC675DB}" type="datetimeFigureOut">
              <a:rPr lang="en-US" smtClean="0"/>
              <a:pPr/>
              <a:t>9/19/2017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8914AE-2F43-4867-A81D-35CA92F7249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956D4F-A94D-40C2-868C-63788CC675DB}" type="datetimeFigureOut">
              <a:rPr lang="en-US" smtClean="0"/>
              <a:pPr/>
              <a:t>9/19/2017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8914AE-2F43-4867-A81D-35CA92F7249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956D4F-A94D-40C2-868C-63788CC675DB}" type="datetimeFigureOut">
              <a:rPr lang="en-US" smtClean="0"/>
              <a:pPr/>
              <a:t>9/19/2017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8914AE-2F43-4867-A81D-35CA92F7249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77D2EE-290B-498F-9CDE-269802B2EC6C}" type="datetimeFigureOut">
              <a:rPr lang="en-US" smtClean="0"/>
              <a:pPr/>
              <a:t>9/19/2017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BF4124-4CAD-4CBF-A293-1443C0F4154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77D2EE-290B-498F-9CDE-269802B2EC6C}" type="datetimeFigureOut">
              <a:rPr lang="en-US" smtClean="0"/>
              <a:pPr/>
              <a:t>9/19/2017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BF4124-4CAD-4CBF-A293-1443C0F4154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77D2EE-290B-498F-9CDE-269802B2EC6C}" type="datetimeFigureOut">
              <a:rPr lang="en-US" smtClean="0"/>
              <a:pPr/>
              <a:t>9/19/2017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BF4124-4CAD-4CBF-A293-1443C0F4154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77D2EE-290B-498F-9CDE-269802B2EC6C}" type="datetimeFigureOut">
              <a:rPr lang="en-US" smtClean="0"/>
              <a:pPr/>
              <a:t>9/19/2017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BF4124-4CAD-4CBF-A293-1443C0F4154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77D2EE-290B-498F-9CDE-269802B2EC6C}" type="datetimeFigureOut">
              <a:rPr lang="en-US" smtClean="0"/>
              <a:pPr/>
              <a:t>9/19/2017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BF4124-4CAD-4CBF-A293-1443C0F4154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77D2EE-290B-498F-9CDE-269802B2EC6C}" type="datetimeFigureOut">
              <a:rPr lang="en-US" smtClean="0"/>
              <a:pPr/>
              <a:t>9/19/2017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BF4124-4CAD-4CBF-A293-1443C0F4154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47FA1C-39FD-4CC4-9696-40EBDFB8A516}" type="datetime1">
              <a:rPr lang="en-US" smtClean="0"/>
              <a:pPr/>
              <a:t>9/19/2017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53BD73-B06A-4264-9412-8134F17AE65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zoom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77D2EE-290B-498F-9CDE-269802B2EC6C}" type="datetimeFigureOut">
              <a:rPr lang="en-US" smtClean="0"/>
              <a:pPr/>
              <a:t>9/19/2017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BF4124-4CAD-4CBF-A293-1443C0F4154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77D2EE-290B-498F-9CDE-269802B2EC6C}" type="datetimeFigureOut">
              <a:rPr lang="en-US" smtClean="0"/>
              <a:pPr/>
              <a:t>9/19/2017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BF4124-4CAD-4CBF-A293-1443C0F4154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77D2EE-290B-498F-9CDE-269802B2EC6C}" type="datetimeFigureOut">
              <a:rPr lang="en-US" smtClean="0"/>
              <a:pPr/>
              <a:t>9/19/2017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BF4124-4CAD-4CBF-A293-1443C0F4154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77D2EE-290B-498F-9CDE-269802B2EC6C}" type="datetimeFigureOut">
              <a:rPr lang="en-US" smtClean="0"/>
              <a:pPr/>
              <a:t>9/19/2017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BF4124-4CAD-4CBF-A293-1443C0F4154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77D2EE-290B-498F-9CDE-269802B2EC6C}" type="datetimeFigureOut">
              <a:rPr lang="en-US" smtClean="0"/>
              <a:pPr/>
              <a:t>9/19/2017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BF4124-4CAD-4CBF-A293-1443C0F4154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8EA1D9-EA80-4972-B9C8-931AF6D5402F}" type="datetime1">
              <a:rPr lang="en-US" smtClean="0"/>
              <a:pPr/>
              <a:t>9/19/2017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53BD73-B06A-4264-9412-8134F17AE65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zoom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B24BFA-E920-49FD-83E7-383AA463D2F9}" type="datetime1">
              <a:rPr lang="en-US" smtClean="0"/>
              <a:pPr/>
              <a:t>9/19/2017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53BD73-B06A-4264-9412-8134F17AE65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zoom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DC8F7C-A964-420D-823C-CD32E7FCAC2F}" type="datetime1">
              <a:rPr lang="en-US" smtClean="0"/>
              <a:pPr/>
              <a:t>9/19/2017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53BD73-B06A-4264-9412-8134F17AE65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zoom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2E8057-49F3-4DEB-8842-CE373FA9F075}" type="datetime1">
              <a:rPr lang="en-US" smtClean="0"/>
              <a:pPr/>
              <a:t>9/19/2017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53BD73-B06A-4264-9412-8134F17AE65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zoom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B9EC2E-5E29-47DE-8633-7C9F6331A4A4}" type="datetime1">
              <a:rPr lang="en-US" smtClean="0"/>
              <a:pPr/>
              <a:t>9/19/2017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53BD73-B06A-4264-9412-8134F17AE65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zoom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361694-36EA-4D81-8BF7-A54ECD7E70E7}" type="datetime1">
              <a:rPr lang="en-US" smtClean="0"/>
              <a:pPr/>
              <a:t>9/19/2017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53BD73-B06A-4264-9412-8134F17AE65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zoom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B9EC2E-5E29-47DE-8633-7C9F6331A4A4}" type="datetime1">
              <a:rPr lang="en-US" smtClean="0"/>
              <a:pPr/>
              <a:t>9/19/2017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53BD73-B06A-4264-9412-8134F17AE654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60" r:id="rId8"/>
    <p:sldLayoutId id="2147483656" r:id="rId9"/>
    <p:sldLayoutId id="2147483657" r:id="rId10"/>
    <p:sldLayoutId id="2147483658" r:id="rId11"/>
    <p:sldLayoutId id="2147483659" r:id="rId12"/>
  </p:sldLayoutIdLst>
  <p:transition spd="med">
    <p:zoom/>
  </p:transition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956D4F-A94D-40C2-868C-63788CC675DB}" type="datetimeFigureOut">
              <a:rPr lang="en-US" smtClean="0"/>
              <a:pPr/>
              <a:t>9/19/2017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8914AE-2F43-4867-A81D-35CA92F72491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77D2EE-290B-498F-9CDE-269802B2EC6C}" type="datetimeFigureOut">
              <a:rPr lang="en-US" smtClean="0"/>
              <a:pPr/>
              <a:t>9/19/2017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BF4124-4CAD-4CBF-A293-1443C0F4154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3.tif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hyperlink" Target="http://exploredegrees.stanford.edu/academiccalendar" TargetMode="Externa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1676400" y="5446693"/>
            <a:ext cx="57912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/>
              <a:t>Welcome to Computer Science at Stanford University!</a:t>
            </a:r>
            <a:endParaRPr lang="en-US" sz="2800" b="1" dirty="0"/>
          </a:p>
        </p:txBody>
      </p:sp>
      <p:pic>
        <p:nvPicPr>
          <p:cNvPr id="6" name="Picture 5" descr="CSLogo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85800" y="381000"/>
            <a:ext cx="2778125" cy="533400"/>
          </a:xfrm>
          <a:prstGeom prst="rect">
            <a:avLst/>
          </a:prstGeom>
        </p:spPr>
      </p:pic>
      <p:pic>
        <p:nvPicPr>
          <p:cNvPr id="8" name="Picture 7" descr="Stanford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524000" y="1255693"/>
            <a:ext cx="6096000" cy="4053840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53BD73-B06A-4264-9412-8134F17AE654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New Image gates.T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77215" y="1828800"/>
            <a:ext cx="4451985" cy="31242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105400" y="762001"/>
            <a:ext cx="3657600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Reminders:</a:t>
            </a:r>
          </a:p>
          <a:p>
            <a:endParaRPr lang="en-US" sz="2800" b="1" dirty="0" smtClean="0"/>
          </a:p>
          <a:p>
            <a:pPr lvl="1" indent="-228600">
              <a:buFont typeface="Arial" pitchFamily="34" charset="0"/>
              <a:buChar char="•"/>
            </a:pPr>
            <a:r>
              <a:rPr lang="en-US" sz="2600" dirty="0" smtClean="0"/>
              <a:t>Pick up keys for Gates      building at Room B18. </a:t>
            </a:r>
          </a:p>
          <a:p>
            <a:pPr lvl="1" indent="-228600"/>
            <a:endParaRPr lang="en-US" sz="2600" dirty="0" smtClean="0"/>
          </a:p>
          <a:p>
            <a:pPr lvl="1" indent="-228600">
              <a:buFont typeface="Arial" pitchFamily="34" charset="0"/>
              <a:buChar char="•"/>
            </a:pPr>
            <a:r>
              <a:rPr lang="en-US" sz="2600" dirty="0" smtClean="0"/>
              <a:t>If you have not taken a picture yet, please come to Room 196 by the end of the day.</a:t>
            </a:r>
          </a:p>
          <a:p>
            <a:endParaRPr lang="en-US" dirty="0"/>
          </a:p>
        </p:txBody>
      </p:sp>
      <p:pic>
        <p:nvPicPr>
          <p:cNvPr id="8" name="Picture 7" descr="CSLogo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85800" y="381000"/>
            <a:ext cx="2778125" cy="533400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53BD73-B06A-4264-9412-8134F17AE654}" type="slidenum">
              <a:rPr lang="en-US" smtClean="0"/>
              <a:pPr/>
              <a:t>2</a:t>
            </a:fld>
            <a:endParaRPr lang="en-US" dirty="0"/>
          </a:p>
        </p:txBody>
      </p:sp>
    </p:spTree>
  </p:cSld>
  <p:clrMapOvr>
    <a:masterClrMapping/>
  </p:clrMapOvr>
  <p:transition spd="med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" dur="1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57200" y="990600"/>
            <a:ext cx="8153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u="sng" dirty="0" smtClean="0"/>
              <a:t>Overview of Academic Requirements for the PhD</a:t>
            </a:r>
            <a:endParaRPr lang="en-US" sz="2800" b="1" u="sng" dirty="0"/>
          </a:p>
        </p:txBody>
      </p:sp>
      <p:sp>
        <p:nvSpPr>
          <p:cNvPr id="11" name="TextBox 10"/>
          <p:cNvSpPr txBox="1"/>
          <p:nvPr/>
        </p:nvSpPr>
        <p:spPr>
          <a:xfrm>
            <a:off x="228600" y="1371600"/>
            <a:ext cx="8686800" cy="5693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7625"/>
            <a:r>
              <a:rPr lang="en-US" sz="2500" b="1" i="1" dirty="0" smtClean="0"/>
              <a:t>Year </a:t>
            </a:r>
          </a:p>
          <a:p>
            <a:pPr marL="47625">
              <a:tabLst>
                <a:tab pos="1377950" algn="l"/>
              </a:tabLst>
            </a:pPr>
            <a:r>
              <a:rPr lang="en-US" sz="2500" dirty="0" smtClean="0"/>
              <a:t>One:	• CS 300</a:t>
            </a:r>
            <a:endParaRPr lang="en-US" sz="2500" dirty="0"/>
          </a:p>
          <a:p>
            <a:pPr marL="47625">
              <a:tabLst>
                <a:tab pos="1377950" algn="l"/>
                <a:tab pos="1597025" algn="l"/>
              </a:tabLst>
            </a:pPr>
            <a:r>
              <a:rPr lang="en-US" sz="2500" dirty="0" smtClean="0"/>
              <a:t> 	• Rotation </a:t>
            </a:r>
            <a:r>
              <a:rPr lang="en-US" sz="2500" dirty="0"/>
              <a:t>program, </a:t>
            </a:r>
            <a:r>
              <a:rPr lang="en-US" sz="2500" b="1" dirty="0"/>
              <a:t>choosing a permanent </a:t>
            </a:r>
            <a:r>
              <a:rPr lang="en-US" sz="2500" b="1" dirty="0" smtClean="0"/>
              <a:t>				research advisor</a:t>
            </a:r>
          </a:p>
          <a:p>
            <a:pPr marL="47625">
              <a:tabLst>
                <a:tab pos="1377950" algn="l"/>
              </a:tabLst>
            </a:pPr>
            <a:r>
              <a:rPr lang="en-US" sz="2500" dirty="0" smtClean="0"/>
              <a:t>Two:	• Completing </a:t>
            </a:r>
            <a:r>
              <a:rPr lang="en-US" sz="2500" dirty="0"/>
              <a:t>Breadth </a:t>
            </a:r>
            <a:r>
              <a:rPr lang="en-US" sz="2500" dirty="0" smtClean="0"/>
              <a:t>requirements</a:t>
            </a:r>
            <a:endParaRPr lang="en-US" sz="2500" dirty="0"/>
          </a:p>
          <a:p>
            <a:pPr marL="47625">
              <a:tabLst>
                <a:tab pos="1377950" algn="l"/>
                <a:tab pos="1597025" algn="l"/>
              </a:tabLst>
            </a:pPr>
            <a:r>
              <a:rPr lang="en-US" sz="2500" dirty="0" smtClean="0"/>
              <a:t> 	• 3 units of coursework </a:t>
            </a:r>
            <a:r>
              <a:rPr lang="en-US" sz="2500" dirty="0"/>
              <a:t>from at least 4 different </a:t>
            </a:r>
            <a:r>
              <a:rPr lang="en-US" sz="2500" dirty="0" smtClean="0"/>
              <a:t>			faculty members</a:t>
            </a:r>
            <a:endParaRPr lang="en-US" sz="2500" dirty="0"/>
          </a:p>
          <a:p>
            <a:pPr marL="47625">
              <a:tabLst>
                <a:tab pos="1377950" algn="l"/>
              </a:tabLst>
            </a:pPr>
            <a:r>
              <a:rPr lang="en-US" sz="2500" dirty="0" smtClean="0"/>
              <a:t> 	• Filing </a:t>
            </a:r>
            <a:r>
              <a:rPr lang="en-US" sz="2500" dirty="0"/>
              <a:t>for Candidacy </a:t>
            </a:r>
            <a:endParaRPr lang="en-US" sz="2500" dirty="0" smtClean="0"/>
          </a:p>
          <a:p>
            <a:pPr marL="47625">
              <a:tabLst>
                <a:tab pos="1377950" algn="l"/>
              </a:tabLst>
            </a:pPr>
            <a:r>
              <a:rPr lang="en-US" sz="2500" dirty="0" smtClean="0"/>
              <a:t>Three:	• </a:t>
            </a:r>
            <a:r>
              <a:rPr lang="en-US" sz="2500" dirty="0" err="1" smtClean="0"/>
              <a:t>Quals</a:t>
            </a:r>
            <a:endParaRPr lang="en-US" sz="2500" dirty="0" smtClean="0"/>
          </a:p>
          <a:p>
            <a:pPr marL="47625">
              <a:tabLst>
                <a:tab pos="1377950" algn="l"/>
              </a:tabLst>
            </a:pPr>
            <a:r>
              <a:rPr lang="en-US" sz="2500" dirty="0" smtClean="0"/>
              <a:t>	• Teaching requirement</a:t>
            </a:r>
          </a:p>
          <a:p>
            <a:pPr marL="47625">
              <a:tabLst>
                <a:tab pos="1377950" algn="l"/>
              </a:tabLst>
            </a:pPr>
            <a:r>
              <a:rPr lang="en-US" sz="2500" dirty="0" smtClean="0"/>
              <a:t>Four:	• Reading committee Form and thesis proposal</a:t>
            </a:r>
          </a:p>
          <a:p>
            <a:pPr marL="47625">
              <a:tabLst>
                <a:tab pos="1377950" algn="l"/>
              </a:tabLst>
            </a:pPr>
            <a:r>
              <a:rPr lang="en-US" sz="2500" dirty="0" smtClean="0"/>
              <a:t>Five, Six:	• Complete 135 units</a:t>
            </a:r>
          </a:p>
          <a:p>
            <a:pPr marL="228600">
              <a:tabLst>
                <a:tab pos="1377950" algn="l"/>
              </a:tabLst>
            </a:pPr>
            <a:r>
              <a:rPr lang="en-US" sz="2500" dirty="0" smtClean="0"/>
              <a:t>	• Orals</a:t>
            </a:r>
          </a:p>
          <a:p>
            <a:pPr marL="228600">
              <a:tabLst>
                <a:tab pos="1377950" algn="l"/>
              </a:tabLst>
            </a:pPr>
            <a:r>
              <a:rPr lang="en-US" sz="2500" dirty="0" smtClean="0"/>
              <a:t>	• Dissertation</a:t>
            </a:r>
            <a:endParaRPr lang="en-US" sz="2500" dirty="0"/>
          </a:p>
        </p:txBody>
      </p:sp>
      <p:pic>
        <p:nvPicPr>
          <p:cNvPr id="8" name="Picture 7" descr="CSLogo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85800" y="381000"/>
            <a:ext cx="2778125" cy="533400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53BD73-B06A-4264-9412-8134F17AE654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  <p:transition spd="med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1000" fill="hold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1000" fill="hold"/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1000" fill="hold"/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1000" fill="hold"/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1000" fill="hold"/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1000" fill="hold"/>
                                        <p:tgtEl>
                                          <p:spTgt spid="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1000" fill="hold"/>
                                        <p:tgtEl>
                                          <p:spTgt spid="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1000" fill="hold"/>
                                        <p:tgtEl>
                                          <p:spTgt spid="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1000" fill="hold"/>
                                        <p:tgtEl>
                                          <p:spTgt spid="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1000" fill="hold"/>
                                        <p:tgtEl>
                                          <p:spTgt spid="1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1000" fill="hold"/>
                                        <p:tgtEl>
                                          <p:spTgt spid="1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1000" fill="hold"/>
                                        <p:tgtEl>
                                          <p:spTgt spid="1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1000" fill="hold"/>
                                        <p:tgtEl>
                                          <p:spTgt spid="1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1000" fill="hold"/>
                                        <p:tgtEl>
                                          <p:spTgt spid="1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1000" fill="hold"/>
                                        <p:tgtEl>
                                          <p:spTgt spid="1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457200" y="1600200"/>
            <a:ext cx="82296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/>
            <a:endParaRPr lang="en-US" sz="2800" b="1" u="sng" dirty="0" smtClean="0"/>
          </a:p>
          <a:p>
            <a:pPr marL="1371600" lvl="2"/>
            <a:endParaRPr lang="en-US" sz="2800" dirty="0" smtClean="0"/>
          </a:p>
        </p:txBody>
      </p:sp>
      <p:sp>
        <p:nvSpPr>
          <p:cNvPr id="5" name="TextBox 4"/>
          <p:cNvSpPr txBox="1"/>
          <p:nvPr/>
        </p:nvSpPr>
        <p:spPr>
          <a:xfrm>
            <a:off x="1752600" y="1219200"/>
            <a:ext cx="5029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u="sng" dirty="0" smtClean="0"/>
              <a:t>PhD Academic Requirements</a:t>
            </a:r>
            <a:endParaRPr lang="en-US" sz="2800" b="1" u="sng" dirty="0"/>
          </a:p>
        </p:txBody>
      </p:sp>
      <p:pic>
        <p:nvPicPr>
          <p:cNvPr id="8" name="Picture 7" descr="CSLogo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85800" y="381000"/>
            <a:ext cx="2778125" cy="533400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53BD73-B06A-4264-9412-8134F17AE654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685800" y="2057400"/>
            <a:ext cx="80772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https://cs.stanford.edu/academics/phd/phd-requirements/academic-requirements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685800" y="2971800"/>
            <a:ext cx="70866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https://cs.stanford.edu/academics/phd/graduate-student-forms</a:t>
            </a:r>
            <a:endParaRPr lang="en-US" dirty="0"/>
          </a:p>
        </p:txBody>
      </p:sp>
    </p:spTree>
  </p:cSld>
  <p:clrMapOvr>
    <a:masterClrMapping/>
  </p:clrMapOvr>
  <p:transition spd="med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304800" y="1752600"/>
            <a:ext cx="8686800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/>
            <a:endParaRPr lang="en-US" dirty="0" smtClean="0"/>
          </a:p>
          <a:p>
            <a:pPr marL="457200">
              <a:buFont typeface="Arial" pitchFamily="34" charset="0"/>
              <a:buChar char="•"/>
            </a:pPr>
            <a:endParaRPr lang="en-US" sz="2800" dirty="0" smtClean="0"/>
          </a:p>
          <a:p>
            <a:pPr marL="457200">
              <a:buFont typeface="Arial" pitchFamily="34" charset="0"/>
              <a:buChar char="•"/>
            </a:pPr>
            <a:endParaRPr lang="en-US" sz="2800" dirty="0" smtClean="0"/>
          </a:p>
          <a:p>
            <a:pPr marL="1371600" lvl="2"/>
            <a:endParaRPr lang="en-US" sz="2800" b="1" dirty="0" smtClean="0"/>
          </a:p>
          <a:p>
            <a:pPr marL="1371600" lvl="2"/>
            <a:endParaRPr lang="en-US" sz="2800" dirty="0" smtClean="0"/>
          </a:p>
        </p:txBody>
      </p:sp>
      <p:sp>
        <p:nvSpPr>
          <p:cNvPr id="5" name="Rectangle 4"/>
          <p:cNvSpPr/>
          <p:nvPr/>
        </p:nvSpPr>
        <p:spPr>
          <a:xfrm>
            <a:off x="990600" y="1752600"/>
            <a:ext cx="7467600" cy="64940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600" dirty="0" smtClean="0"/>
              <a:t>Everyone is required to be enrolled in 10 units.</a:t>
            </a:r>
          </a:p>
          <a:p>
            <a:endParaRPr lang="en-US" sz="2600" dirty="0" smtClean="0"/>
          </a:p>
          <a:p>
            <a:r>
              <a:rPr lang="en-US" sz="2600" dirty="0" smtClean="0"/>
              <a:t>First quarter – 1 unit of CS 300 and at least 3 units of CS 499 with faculty (or research equivalent of CS 499 for students rotating with faculty outside of CS department).</a:t>
            </a:r>
          </a:p>
          <a:p>
            <a:endParaRPr lang="en-US" sz="2600" dirty="0" smtClean="0"/>
          </a:p>
          <a:p>
            <a:r>
              <a:rPr lang="en-US" sz="2600" dirty="0" smtClean="0"/>
              <a:t>Minimum enrollment is 8 units. Total </a:t>
            </a:r>
            <a:r>
              <a:rPr lang="en-US" sz="2600" dirty="0" smtClean="0"/>
              <a:t>units should not exceed 10 units in each quarter.</a:t>
            </a:r>
          </a:p>
          <a:p>
            <a:endParaRPr lang="en-US" sz="2600" dirty="0" smtClean="0"/>
          </a:p>
          <a:p>
            <a:r>
              <a:rPr lang="en-US" sz="2600" dirty="0" smtClean="0"/>
              <a:t>University requirement of GPA 3.0 to graduate.</a:t>
            </a:r>
          </a:p>
          <a:p>
            <a:endParaRPr lang="en-US" sz="2600" dirty="0" smtClean="0"/>
          </a:p>
          <a:p>
            <a:r>
              <a:rPr lang="en-US" sz="2600" dirty="0" smtClean="0"/>
              <a:t>	</a:t>
            </a:r>
          </a:p>
          <a:p>
            <a:r>
              <a:rPr lang="en-US" sz="2600" dirty="0" smtClean="0"/>
              <a:t>	</a:t>
            </a:r>
          </a:p>
          <a:p>
            <a:r>
              <a:rPr lang="en-US" sz="2600" dirty="0" smtClean="0"/>
              <a:t>	</a:t>
            </a:r>
          </a:p>
          <a:p>
            <a:r>
              <a:rPr lang="en-US" sz="2600" dirty="0" smtClean="0"/>
              <a:t>	</a:t>
            </a:r>
            <a:endParaRPr lang="en-US" sz="2600" dirty="0"/>
          </a:p>
        </p:txBody>
      </p:sp>
      <p:sp>
        <p:nvSpPr>
          <p:cNvPr id="6" name="TextBox 5"/>
          <p:cNvSpPr txBox="1"/>
          <p:nvPr/>
        </p:nvSpPr>
        <p:spPr>
          <a:xfrm>
            <a:off x="1752600" y="990600"/>
            <a:ext cx="533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u="sng" dirty="0" smtClean="0"/>
              <a:t> Department requirements </a:t>
            </a:r>
            <a:endParaRPr lang="en-US" sz="2800" b="1" u="sng" dirty="0"/>
          </a:p>
        </p:txBody>
      </p:sp>
      <p:pic>
        <p:nvPicPr>
          <p:cNvPr id="9" name="Picture 8" descr="CSLogo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85800" y="381000"/>
            <a:ext cx="2778125" cy="533400"/>
          </a:xfrm>
          <a:prstGeom prst="rect">
            <a:avLst/>
          </a:prstGeom>
        </p:spPr>
      </p:pic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53BD73-B06A-4264-9412-8134F17AE654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  <p:transition spd="med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1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10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10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1000" fill="hold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1000" fill="hold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1000" fill="hold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1000" fill="hold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1000" fill="hold"/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1000" fill="hold"/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304800" y="1752600"/>
            <a:ext cx="8686800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/>
            <a:endParaRPr lang="en-US" dirty="0" smtClean="0"/>
          </a:p>
          <a:p>
            <a:pPr marL="457200">
              <a:buFont typeface="Arial" pitchFamily="34" charset="0"/>
              <a:buChar char="•"/>
            </a:pPr>
            <a:endParaRPr lang="en-US" sz="2800" dirty="0" smtClean="0"/>
          </a:p>
          <a:p>
            <a:pPr marL="457200">
              <a:buFont typeface="Arial" pitchFamily="34" charset="0"/>
              <a:buChar char="•"/>
            </a:pPr>
            <a:endParaRPr lang="en-US" sz="2800" dirty="0" smtClean="0"/>
          </a:p>
          <a:p>
            <a:pPr marL="1371600" lvl="2"/>
            <a:endParaRPr lang="en-US" sz="2800" b="1" dirty="0" smtClean="0"/>
          </a:p>
          <a:p>
            <a:pPr marL="1371600" lvl="2"/>
            <a:endParaRPr lang="en-US" sz="2800" dirty="0" smtClean="0"/>
          </a:p>
        </p:txBody>
      </p:sp>
      <p:sp>
        <p:nvSpPr>
          <p:cNvPr id="5" name="Rectangle 4"/>
          <p:cNvSpPr/>
          <p:nvPr/>
        </p:nvSpPr>
        <p:spPr>
          <a:xfrm>
            <a:off x="838200" y="2514600"/>
            <a:ext cx="7620000" cy="28931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600" dirty="0" smtClean="0"/>
              <a:t>Everyone gets the same level of support.</a:t>
            </a:r>
          </a:p>
          <a:p>
            <a:endParaRPr lang="en-US" sz="2600" dirty="0" smtClean="0"/>
          </a:p>
          <a:p>
            <a:pPr>
              <a:buFontTx/>
              <a:buChar char="-"/>
            </a:pPr>
            <a:r>
              <a:rPr lang="en-US" sz="2600" dirty="0" smtClean="0"/>
              <a:t>Sources of support </a:t>
            </a:r>
          </a:p>
          <a:p>
            <a:r>
              <a:rPr lang="en-US" sz="2600" dirty="0" smtClean="0"/>
              <a:t>	- Research Assistantship</a:t>
            </a:r>
          </a:p>
          <a:p>
            <a:r>
              <a:rPr lang="en-US" sz="2600" dirty="0" smtClean="0"/>
              <a:t>	- Fellowship – external/internal</a:t>
            </a:r>
          </a:p>
          <a:p>
            <a:r>
              <a:rPr lang="en-US" sz="2600" dirty="0" smtClean="0"/>
              <a:t>	- Course Assistantship</a:t>
            </a:r>
          </a:p>
          <a:p>
            <a:r>
              <a:rPr lang="en-US" sz="2600" dirty="0" smtClean="0"/>
              <a:t>	</a:t>
            </a:r>
            <a:endParaRPr lang="en-US" sz="2600" dirty="0"/>
          </a:p>
        </p:txBody>
      </p:sp>
      <p:sp>
        <p:nvSpPr>
          <p:cNvPr id="6" name="TextBox 5"/>
          <p:cNvSpPr txBox="1"/>
          <p:nvPr/>
        </p:nvSpPr>
        <p:spPr>
          <a:xfrm>
            <a:off x="1676400" y="1219200"/>
            <a:ext cx="533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u="sng" dirty="0" smtClean="0"/>
              <a:t>Financial Support</a:t>
            </a:r>
            <a:endParaRPr lang="en-US" sz="2800" b="1" u="sng" dirty="0"/>
          </a:p>
        </p:txBody>
      </p:sp>
      <p:pic>
        <p:nvPicPr>
          <p:cNvPr id="9" name="Picture 8" descr="CSLogo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85800" y="381000"/>
            <a:ext cx="2778125" cy="533400"/>
          </a:xfrm>
          <a:prstGeom prst="rect">
            <a:avLst/>
          </a:prstGeom>
        </p:spPr>
      </p:pic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53BD73-B06A-4264-9412-8134F17AE654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  <p:transition spd="med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1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1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457200" y="1600200"/>
            <a:ext cx="8229600" cy="46474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/>
            <a:endParaRPr lang="en-US" sz="2800" b="1" u="sng" dirty="0" smtClean="0"/>
          </a:p>
          <a:p>
            <a:pPr>
              <a:tabLst>
                <a:tab pos="1371600" algn="l"/>
              </a:tabLst>
            </a:pPr>
            <a:r>
              <a:rPr lang="en-US" sz="2400" dirty="0" smtClean="0"/>
              <a:t>Sept 25	First day of Autumn Quarter; instruction begins</a:t>
            </a:r>
          </a:p>
          <a:p>
            <a:pPr>
              <a:tabLst>
                <a:tab pos="1371600" algn="l"/>
              </a:tabLst>
            </a:pPr>
            <a:r>
              <a:rPr lang="en-US" sz="2400" dirty="0" smtClean="0"/>
              <a:t>Sept 25	Preliminary Study List deadline </a:t>
            </a:r>
          </a:p>
          <a:p>
            <a:pPr>
              <a:tabLst>
                <a:tab pos="1371600" algn="l"/>
              </a:tabLst>
            </a:pPr>
            <a:r>
              <a:rPr lang="en-US" sz="2400" dirty="0" smtClean="0"/>
              <a:t>	(Must be enrolled in at least 8 units to avoid late fee)</a:t>
            </a:r>
          </a:p>
          <a:p>
            <a:pPr>
              <a:tabLst>
                <a:tab pos="1371600" algn="l"/>
              </a:tabLst>
            </a:pPr>
            <a:r>
              <a:rPr lang="en-US" sz="2400" dirty="0" smtClean="0"/>
              <a:t>Oct 13	Final Study List deadline </a:t>
            </a:r>
          </a:p>
          <a:p>
            <a:pPr>
              <a:tabLst>
                <a:tab pos="1371600" algn="l"/>
              </a:tabLst>
            </a:pPr>
            <a:r>
              <a:rPr lang="en-US" sz="2400" dirty="0" smtClean="0"/>
              <a:t>	(All course enrollment, units, grading basis must be 	finalized)</a:t>
            </a:r>
          </a:p>
          <a:p>
            <a:pPr>
              <a:tabLst>
                <a:tab pos="1371600" algn="l"/>
              </a:tabLst>
            </a:pPr>
            <a:r>
              <a:rPr lang="en-US" sz="2400" dirty="0" smtClean="0"/>
              <a:t>Oct 29	</a:t>
            </a:r>
            <a:r>
              <a:rPr lang="en-US" sz="2400" dirty="0" err="1" smtClean="0"/>
              <a:t>Axess</a:t>
            </a:r>
            <a:r>
              <a:rPr lang="en-US" sz="2400" dirty="0" smtClean="0"/>
              <a:t> opens for Winter Quarter course enrollment</a:t>
            </a:r>
          </a:p>
          <a:p>
            <a:endParaRPr lang="en-US" sz="2400" dirty="0" smtClean="0"/>
          </a:p>
          <a:p>
            <a:pPr algn="ctr"/>
            <a:r>
              <a:rPr lang="en-US" sz="2400" dirty="0" smtClean="0"/>
              <a:t>*Please review your academic calendar for more!</a:t>
            </a:r>
          </a:p>
          <a:p>
            <a:pPr marL="457200"/>
            <a:r>
              <a:rPr lang="en-US" sz="2400" dirty="0" smtClean="0">
                <a:hlinkClick r:id="rId2"/>
              </a:rPr>
              <a:t>http://exploredegrees.stanford.edu/academiccalendar</a:t>
            </a:r>
            <a:endParaRPr lang="en-US" sz="2800" b="1" dirty="0" smtClean="0"/>
          </a:p>
          <a:p>
            <a:pPr marL="1371600" lvl="2"/>
            <a:endParaRPr lang="en-US" sz="2800" dirty="0" smtClean="0"/>
          </a:p>
        </p:txBody>
      </p:sp>
      <p:sp>
        <p:nvSpPr>
          <p:cNvPr id="5" name="TextBox 4"/>
          <p:cNvSpPr txBox="1"/>
          <p:nvPr/>
        </p:nvSpPr>
        <p:spPr>
          <a:xfrm>
            <a:off x="2514600" y="1219200"/>
            <a:ext cx="3429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u="sng" dirty="0" smtClean="0"/>
              <a:t>Important Dates</a:t>
            </a:r>
            <a:endParaRPr lang="en-US" sz="2800" b="1" u="sng" dirty="0"/>
          </a:p>
        </p:txBody>
      </p:sp>
      <p:pic>
        <p:nvPicPr>
          <p:cNvPr id="8" name="Picture 7" descr="CSLogo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85800" y="381000"/>
            <a:ext cx="2778125" cy="533400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53BD73-B06A-4264-9412-8134F17AE654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  <p:transition spd="med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1000" fill="hold"/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1000" fill="hold"/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1000" fill="hold"/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1000" fill="hold"/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6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40" dur="1000" fill="hold"/>
                                        <p:tgtEl>
                                          <p:spTgt spid="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41" dur="1000" fill="hold"/>
                                        <p:tgtEl>
                                          <p:spTgt spid="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42" dur="1000" fill="hold"/>
                                        <p:tgtEl>
                                          <p:spTgt spid="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6" presetClass="emph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44" dur="500" fill="hold"/>
                                        <p:tgtEl>
                                          <p:spTgt spid="1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45" dur="500" fill="hold"/>
                                        <p:tgtEl>
                                          <p:spTgt spid="1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46" dur="500" fill="hold"/>
                                        <p:tgtEl>
                                          <p:spTgt spid="1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Equity</Template>
  <TotalTime>10306</TotalTime>
  <Words>158</Words>
  <Application>Microsoft Office PowerPoint</Application>
  <PresentationFormat>On-screen Show (4:3)</PresentationFormat>
  <Paragraphs>68</Paragraphs>
  <Slides>7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7</vt:i4>
      </vt:variant>
    </vt:vector>
  </HeadingPairs>
  <TitlesOfParts>
    <vt:vector size="10" baseType="lpstr">
      <vt:lpstr>Office Theme</vt:lpstr>
      <vt:lpstr>Custom Design</vt:lpstr>
      <vt:lpstr>1_Custom Design</vt:lpstr>
      <vt:lpstr>Slide 1</vt:lpstr>
      <vt:lpstr>Slide 2</vt:lpstr>
      <vt:lpstr>Slide 3</vt:lpstr>
      <vt:lpstr>Slide 4</vt:lpstr>
      <vt:lpstr>Slide 5</vt:lpstr>
      <vt:lpstr>Slide 6</vt:lpstr>
      <vt:lpstr>Slide 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kbabs</dc:creator>
  <cp:lastModifiedBy>jay</cp:lastModifiedBy>
  <cp:revision>297</cp:revision>
  <dcterms:created xsi:type="dcterms:W3CDTF">2012-08-09T22:03:20Z</dcterms:created>
  <dcterms:modified xsi:type="dcterms:W3CDTF">2017-09-19T21:12:20Z</dcterms:modified>
</cp:coreProperties>
</file>