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72"/>
  </p:notesMasterIdLst>
  <p:sldIdLst>
    <p:sldId id="256" r:id="rId2"/>
    <p:sldId id="257" r:id="rId3"/>
    <p:sldId id="309" r:id="rId4"/>
    <p:sldId id="301" r:id="rId5"/>
    <p:sldId id="278" r:id="rId6"/>
    <p:sldId id="279" r:id="rId7"/>
    <p:sldId id="317" r:id="rId8"/>
    <p:sldId id="277" r:id="rId9"/>
    <p:sldId id="291" r:id="rId10"/>
    <p:sldId id="280" r:id="rId11"/>
    <p:sldId id="297" r:id="rId12"/>
    <p:sldId id="281" r:id="rId13"/>
    <p:sldId id="310" r:id="rId14"/>
    <p:sldId id="314" r:id="rId15"/>
    <p:sldId id="319" r:id="rId16"/>
    <p:sldId id="258" r:id="rId17"/>
    <p:sldId id="259" r:id="rId18"/>
    <p:sldId id="260" r:id="rId19"/>
    <p:sldId id="261" r:id="rId20"/>
    <p:sldId id="262" r:id="rId21"/>
    <p:sldId id="300" r:id="rId22"/>
    <p:sldId id="298" r:id="rId23"/>
    <p:sldId id="263" r:id="rId24"/>
    <p:sldId id="267" r:id="rId25"/>
    <p:sldId id="268" r:id="rId26"/>
    <p:sldId id="269" r:id="rId27"/>
    <p:sldId id="270" r:id="rId28"/>
    <p:sldId id="313" r:id="rId29"/>
    <p:sldId id="264" r:id="rId30"/>
    <p:sldId id="265" r:id="rId31"/>
    <p:sldId id="266" r:id="rId32"/>
    <p:sldId id="306" r:id="rId33"/>
    <p:sldId id="271" r:id="rId34"/>
    <p:sldId id="272" r:id="rId35"/>
    <p:sldId id="287" r:id="rId36"/>
    <p:sldId id="273" r:id="rId37"/>
    <p:sldId id="274" r:id="rId38"/>
    <p:sldId id="275" r:id="rId39"/>
    <p:sldId id="308" r:id="rId40"/>
    <p:sldId id="276" r:id="rId41"/>
    <p:sldId id="315" r:id="rId42"/>
    <p:sldId id="307" r:id="rId43"/>
    <p:sldId id="320" r:id="rId44"/>
    <p:sldId id="289" r:id="rId45"/>
    <p:sldId id="316" r:id="rId46"/>
    <p:sldId id="305" r:id="rId47"/>
    <p:sldId id="292" r:id="rId48"/>
    <p:sldId id="326" r:id="rId49"/>
    <p:sldId id="327" r:id="rId50"/>
    <p:sldId id="328" r:id="rId51"/>
    <p:sldId id="321" r:id="rId52"/>
    <p:sldId id="331" r:id="rId53"/>
    <p:sldId id="332" r:id="rId54"/>
    <p:sldId id="329" r:id="rId55"/>
    <p:sldId id="330" r:id="rId56"/>
    <p:sldId id="333" r:id="rId57"/>
    <p:sldId id="334" r:id="rId58"/>
    <p:sldId id="335" r:id="rId59"/>
    <p:sldId id="285" r:id="rId60"/>
    <p:sldId id="283" r:id="rId61"/>
    <p:sldId id="304" r:id="rId62"/>
    <p:sldId id="284" r:id="rId63"/>
    <p:sldId id="286" r:id="rId64"/>
    <p:sldId id="288" r:id="rId65"/>
    <p:sldId id="290" r:id="rId66"/>
    <p:sldId id="336" r:id="rId67"/>
    <p:sldId id="318" r:id="rId68"/>
    <p:sldId id="294" r:id="rId69"/>
    <p:sldId id="302" r:id="rId70"/>
    <p:sldId id="299" r:id="rId71"/>
  </p:sldIdLst>
  <p:sldSz cx="10160000" cy="7620000"/>
  <p:notesSz cx="6858000" cy="9144000"/>
  <p:defaultTextStyle>
    <a:defPPr>
      <a:defRPr lang="en-US"/>
    </a:defPPr>
    <a:lvl1pPr algn="ctr" rtl="0" fontAlgn="base">
      <a:spcBef>
        <a:spcPct val="0"/>
      </a:spcBef>
      <a:spcAft>
        <a:spcPct val="0"/>
      </a:spcAft>
      <a:defRPr sz="3200" kern="1200">
        <a:solidFill>
          <a:srgbClr val="000000"/>
        </a:solidFill>
        <a:latin typeface="News Gothic MT" pitchFamily="2" charset="0"/>
        <a:ea typeface="ヒラギノ角ゴ ProN W3" pitchFamily="2" charset="-128"/>
        <a:cs typeface="+mn-cs"/>
        <a:sym typeface="News Gothic MT" pitchFamily="2" charset="0"/>
      </a:defRPr>
    </a:lvl1pPr>
    <a:lvl2pPr marL="457200" algn="ctr" rtl="0" fontAlgn="base">
      <a:spcBef>
        <a:spcPct val="0"/>
      </a:spcBef>
      <a:spcAft>
        <a:spcPct val="0"/>
      </a:spcAft>
      <a:defRPr sz="3200" kern="1200">
        <a:solidFill>
          <a:srgbClr val="000000"/>
        </a:solidFill>
        <a:latin typeface="News Gothic MT" pitchFamily="2" charset="0"/>
        <a:ea typeface="ヒラギノ角ゴ ProN W3" pitchFamily="2" charset="-128"/>
        <a:cs typeface="+mn-cs"/>
        <a:sym typeface="News Gothic MT" pitchFamily="2" charset="0"/>
      </a:defRPr>
    </a:lvl2pPr>
    <a:lvl3pPr marL="914400" algn="ctr" rtl="0" fontAlgn="base">
      <a:spcBef>
        <a:spcPct val="0"/>
      </a:spcBef>
      <a:spcAft>
        <a:spcPct val="0"/>
      </a:spcAft>
      <a:defRPr sz="3200" kern="1200">
        <a:solidFill>
          <a:srgbClr val="000000"/>
        </a:solidFill>
        <a:latin typeface="News Gothic MT" pitchFamily="2" charset="0"/>
        <a:ea typeface="ヒラギノ角ゴ ProN W3" pitchFamily="2" charset="-128"/>
        <a:cs typeface="+mn-cs"/>
        <a:sym typeface="News Gothic MT" pitchFamily="2" charset="0"/>
      </a:defRPr>
    </a:lvl3pPr>
    <a:lvl4pPr marL="1371600" algn="ctr" rtl="0" fontAlgn="base">
      <a:spcBef>
        <a:spcPct val="0"/>
      </a:spcBef>
      <a:spcAft>
        <a:spcPct val="0"/>
      </a:spcAft>
      <a:defRPr sz="3200" kern="1200">
        <a:solidFill>
          <a:srgbClr val="000000"/>
        </a:solidFill>
        <a:latin typeface="News Gothic MT" pitchFamily="2" charset="0"/>
        <a:ea typeface="ヒラギノ角ゴ ProN W3" pitchFamily="2" charset="-128"/>
        <a:cs typeface="+mn-cs"/>
        <a:sym typeface="News Gothic MT" pitchFamily="2" charset="0"/>
      </a:defRPr>
    </a:lvl4pPr>
    <a:lvl5pPr marL="1828800" algn="ctr" rtl="0" fontAlgn="base">
      <a:spcBef>
        <a:spcPct val="0"/>
      </a:spcBef>
      <a:spcAft>
        <a:spcPct val="0"/>
      </a:spcAft>
      <a:defRPr sz="3200" kern="1200">
        <a:solidFill>
          <a:srgbClr val="000000"/>
        </a:solidFill>
        <a:latin typeface="News Gothic MT" pitchFamily="2" charset="0"/>
        <a:ea typeface="ヒラギノ角ゴ ProN W3" pitchFamily="2" charset="-128"/>
        <a:cs typeface="+mn-cs"/>
        <a:sym typeface="News Gothic MT" pitchFamily="2" charset="0"/>
      </a:defRPr>
    </a:lvl5pPr>
    <a:lvl6pPr marL="2286000" algn="l" defTabSz="914400" rtl="0" eaLnBrk="1" latinLnBrk="0" hangingPunct="1">
      <a:defRPr sz="3200" kern="1200">
        <a:solidFill>
          <a:srgbClr val="000000"/>
        </a:solidFill>
        <a:latin typeface="News Gothic MT" pitchFamily="2" charset="0"/>
        <a:ea typeface="ヒラギノ角ゴ ProN W3" pitchFamily="2" charset="-128"/>
        <a:cs typeface="+mn-cs"/>
        <a:sym typeface="News Gothic MT" pitchFamily="2" charset="0"/>
      </a:defRPr>
    </a:lvl6pPr>
    <a:lvl7pPr marL="2743200" algn="l" defTabSz="914400" rtl="0" eaLnBrk="1" latinLnBrk="0" hangingPunct="1">
      <a:defRPr sz="3200" kern="1200">
        <a:solidFill>
          <a:srgbClr val="000000"/>
        </a:solidFill>
        <a:latin typeface="News Gothic MT" pitchFamily="2" charset="0"/>
        <a:ea typeface="ヒラギノ角ゴ ProN W3" pitchFamily="2" charset="-128"/>
        <a:cs typeface="+mn-cs"/>
        <a:sym typeface="News Gothic MT" pitchFamily="2" charset="0"/>
      </a:defRPr>
    </a:lvl7pPr>
    <a:lvl8pPr marL="3200400" algn="l" defTabSz="914400" rtl="0" eaLnBrk="1" latinLnBrk="0" hangingPunct="1">
      <a:defRPr sz="3200" kern="1200">
        <a:solidFill>
          <a:srgbClr val="000000"/>
        </a:solidFill>
        <a:latin typeface="News Gothic MT" pitchFamily="2" charset="0"/>
        <a:ea typeface="ヒラギノ角ゴ ProN W3" pitchFamily="2" charset="-128"/>
        <a:cs typeface="+mn-cs"/>
        <a:sym typeface="News Gothic MT" pitchFamily="2" charset="0"/>
      </a:defRPr>
    </a:lvl8pPr>
    <a:lvl9pPr marL="3657600" algn="l" defTabSz="914400" rtl="0" eaLnBrk="1" latinLnBrk="0" hangingPunct="1">
      <a:defRPr sz="3200" kern="1200">
        <a:solidFill>
          <a:srgbClr val="000000"/>
        </a:solidFill>
        <a:latin typeface="News Gothic MT" pitchFamily="2" charset="0"/>
        <a:ea typeface="ヒラギノ角ゴ ProN W3" pitchFamily="2" charset="-128"/>
        <a:cs typeface="+mn-cs"/>
        <a:sym typeface="News Gothic MT" pitchFamily="2" charset="0"/>
      </a:defRPr>
    </a:lvl9pPr>
  </p:defaultTextStyle>
  <p:extLst>
    <p:ext uri="{EFAFB233-063F-42B5-8137-9DF3F51BA10A}">
      <p15:sldGuideLst xmlns:p15="http://schemas.microsoft.com/office/powerpoint/2012/main">
        <p15:guide id="1" orient="horz" pos="240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A9DE"/>
    <a:srgbClr val="780710"/>
    <a:srgbClr val="3C3E41"/>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1674" y="36"/>
      </p:cViewPr>
      <p:guideLst>
        <p:guide orient="horz" pos="2400"/>
        <p:guide pos="320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5"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16386"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News Gothic MT" charset="0"/>
        <a:ea typeface="MS PGothic" panose="020B0600070205080204" pitchFamily="34" charset="-128"/>
        <a:cs typeface="ＭＳ Ｐゴシック" charset="0"/>
      </a:defRPr>
    </a:lvl1pPr>
    <a:lvl2pPr marL="457200" algn="l" rtl="0" eaLnBrk="0" fontAlgn="base" hangingPunct="0">
      <a:spcBef>
        <a:spcPct val="0"/>
      </a:spcBef>
      <a:spcAft>
        <a:spcPct val="0"/>
      </a:spcAft>
      <a:defRPr sz="1200" kern="1200">
        <a:solidFill>
          <a:schemeClr val="tx1"/>
        </a:solidFill>
        <a:latin typeface="News Gothic MT"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News Gothic MT"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News Gothic MT"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News Gothic MT"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Rot="1" noChangeAspect="1" noChangeArrowheads="1"/>
          </p:cNvSpPr>
          <p:nvPr>
            <p:ph type="sldImg"/>
          </p:nvPr>
        </p:nvSpPr>
        <p:spPr>
          <a:solidFill>
            <a:srgbClr val="FFFFFF"/>
          </a:solidFill>
          <a:ln/>
        </p:spPr>
      </p:sp>
      <p:sp>
        <p:nvSpPr>
          <p:cNvPr id="17410" name="Rectangle 2"/>
          <p:cNvSpPr>
            <a:spLocks noGrp="1" noChangeArrowheads="1"/>
          </p:cNvSpPr>
          <p:nvPr>
            <p:ph type="body" idx="1"/>
          </p:nvPr>
        </p:nvSpPr>
        <p:spPr>
          <a:ln/>
        </p:spPr>
        <p:txBody>
          <a:bodyPr/>
          <a:lstStyle/>
          <a:p>
            <a:pPr eaLnBrk="1" hangingPunct="1">
              <a:defRPr/>
            </a:pPr>
            <a:r>
              <a:rPr lang="en-US" dirty="0">
                <a:latin typeface="Helvetica" charset="0"/>
                <a:ea typeface="ＭＳ Ｐゴシック" charset="0"/>
                <a:cs typeface="Helvetica" charset="0"/>
                <a:sym typeface="Helvetica" charset="0"/>
              </a:rPr>
              <a:t>introduce yourself! </a:t>
            </a:r>
          </a:p>
          <a:p>
            <a:pPr eaLnBrk="1" hangingPunct="1">
              <a:defRPr/>
            </a:pPr>
            <a:endParaRPr lang="en-US" dirty="0">
              <a:latin typeface="Helvetica" charset="0"/>
              <a:ea typeface="ＭＳ Ｐゴシック" charset="0"/>
              <a:cs typeface="Helvetica" charset="0"/>
              <a:sym typeface="Helvetica" charset="0"/>
            </a:endParaRPr>
          </a:p>
          <a:p>
            <a:pPr eaLnBrk="1" hangingPunct="1">
              <a:defRPr/>
            </a:pPr>
            <a:r>
              <a:rPr lang="en-US" dirty="0" err="1">
                <a:latin typeface="Helvetica" charset="0"/>
                <a:ea typeface="ＭＳ Ｐゴシック" charset="0"/>
                <a:cs typeface="Helvetica" charset="0"/>
                <a:sym typeface="Helvetica" charset="0"/>
              </a:rPr>
              <a:t>i</a:t>
            </a:r>
            <a:r>
              <a:rPr lang="en-US" dirty="0">
                <a:latin typeface="Helvetica" charset="0"/>
                <a:ea typeface="ＭＳ Ｐゴシック" charset="0"/>
                <a:cs typeface="Helvetica" charset="0"/>
                <a:sym typeface="Helvetica" charset="0"/>
              </a:rPr>
              <a:t> will have them introduce themselves when they ask questions </a:t>
            </a:r>
          </a:p>
          <a:p>
            <a:pPr eaLnBrk="1" hangingPunct="1">
              <a:defRPr/>
            </a:pPr>
            <a:r>
              <a:rPr lang="en-US" dirty="0">
                <a:latin typeface="Helvetica" charset="0"/>
                <a:ea typeface="ＭＳ Ｐゴシック" charset="0"/>
                <a:cs typeface="Helvetica" charset="0"/>
                <a:sym typeface="Helvetica" charset="0"/>
              </a:rPr>
              <a:t>Raise your hands:</a:t>
            </a:r>
          </a:p>
          <a:p>
            <a:pPr eaLnBrk="1" hangingPunct="1">
              <a:defRPr/>
            </a:pPr>
            <a:r>
              <a:rPr lang="en-US" dirty="0">
                <a:latin typeface="Helvetica" charset="0"/>
                <a:ea typeface="ＭＳ Ｐゴシック" charset="0"/>
                <a:cs typeface="Helvetica" charset="0"/>
                <a:sym typeface="Helvetica" charset="0"/>
              </a:rPr>
              <a:t>	Masters/PhD students</a:t>
            </a:r>
          </a:p>
          <a:p>
            <a:pPr eaLnBrk="1" hangingPunct="1">
              <a:defRPr/>
            </a:pPr>
            <a:r>
              <a:rPr lang="en-US" dirty="0">
                <a:latin typeface="Helvetica" charset="0"/>
                <a:ea typeface="ＭＳ Ｐゴシック" charset="0"/>
                <a:cs typeface="Helvetica" charset="0"/>
                <a:sym typeface="Helvetica" charset="0"/>
              </a:rPr>
              <a:t>	first time TAs</a:t>
            </a:r>
          </a:p>
          <a:p>
            <a:pPr eaLnBrk="1" hangingPunct="1">
              <a:defRPr/>
            </a:pPr>
            <a:r>
              <a:rPr lang="en-US" dirty="0">
                <a:latin typeface="Helvetica" charset="0"/>
                <a:ea typeface="ＭＳ Ｐゴシック" charset="0"/>
                <a:cs typeface="Helvetica" charset="0"/>
                <a:sym typeface="Helvetica" charset="0"/>
              </a:rPr>
              <a:t>	</a:t>
            </a:r>
            <a:r>
              <a:rPr lang="en-US" dirty="0" err="1">
                <a:latin typeface="Helvetica" charset="0"/>
                <a:ea typeface="ＭＳ Ｐゴシック" charset="0"/>
                <a:cs typeface="Helvetica" charset="0"/>
                <a:sym typeface="Helvetica" charset="0"/>
              </a:rPr>
              <a:t>TAing</a:t>
            </a:r>
            <a:r>
              <a:rPr lang="en-US" dirty="0">
                <a:latin typeface="Helvetica" charset="0"/>
                <a:ea typeface="ＭＳ Ｐゴシック" charset="0"/>
                <a:cs typeface="Helvetica" charset="0"/>
                <a:sym typeface="Helvetica" charset="0"/>
              </a:rPr>
              <a:t> for your advisor? </a:t>
            </a:r>
            <a:r>
              <a:rPr lang="en-US" dirty="0" err="1">
                <a:latin typeface="Helvetica" charset="0"/>
                <a:ea typeface="ＭＳ Ｐゴシック" charset="0"/>
                <a:cs typeface="Helvetica" charset="0"/>
                <a:sym typeface="Helvetica" charset="0"/>
              </a:rPr>
              <a:t>TAing</a:t>
            </a:r>
            <a:r>
              <a:rPr lang="en-US" dirty="0">
                <a:latin typeface="Helvetica" charset="0"/>
                <a:ea typeface="ＭＳ Ｐゴシック" charset="0"/>
                <a:cs typeface="Helvetica" charset="0"/>
                <a:sym typeface="Helvetica" charset="0"/>
              </a:rPr>
              <a:t> a class that you have taken? </a:t>
            </a:r>
          </a:p>
          <a:p>
            <a:pPr eaLnBrk="1" hangingPunct="1">
              <a:defRPr/>
            </a:pPr>
            <a:endParaRPr lang="en-US" dirty="0">
              <a:latin typeface="Helvetica" charset="0"/>
              <a:ea typeface="ＭＳ Ｐゴシック" charset="0"/>
              <a:cs typeface="Helvetica" charset="0"/>
              <a:sym typeface="Helvetica" charset="0"/>
            </a:endParaRPr>
          </a:p>
          <a:p>
            <a:pPr eaLnBrk="1" hangingPunct="1">
              <a:defRPr/>
            </a:pPr>
            <a:r>
              <a:rPr lang="en-US" dirty="0">
                <a:latin typeface="Helvetica" charset="0"/>
                <a:ea typeface="ＭＳ Ｐゴシック" charset="0"/>
                <a:cs typeface="Helvetica" charset="0"/>
                <a:sym typeface="Helvetica" charset="0"/>
              </a:rPr>
              <a:t>more fun if people ask questions</a:t>
            </a:r>
          </a:p>
          <a:p>
            <a:pPr eaLnBrk="1" hangingPunct="1">
              <a:defRPr/>
            </a:pPr>
            <a:endParaRPr lang="en-US" dirty="0">
              <a:latin typeface="Helvetica" charset="0"/>
              <a:ea typeface="ＭＳ Ｐゴシック" charset="0"/>
              <a:cs typeface="Helvetica" charset="0"/>
              <a:sym typeface="Helvetica" charset="0"/>
            </a:endParaRPr>
          </a:p>
          <a:p>
            <a:pPr eaLnBrk="1" hangingPunct="1">
              <a:defRPr/>
            </a:pPr>
            <a:endParaRPr lang="en-US" dirty="0">
              <a:latin typeface="Helvetica" charset="0"/>
              <a:ea typeface="ＭＳ Ｐゴシック" charset="0"/>
              <a:cs typeface="Helvetica" charset="0"/>
              <a:sym typeface="Helvetica" charset="0"/>
            </a:endParaRPr>
          </a:p>
          <a:p>
            <a:pPr eaLnBrk="1" hangingPunct="1">
              <a:defRPr/>
            </a:pPr>
            <a:endParaRPr lang="en-US" dirty="0">
              <a:latin typeface="Helvetica" charset="0"/>
              <a:ea typeface="ＭＳ Ｐゴシック" charset="0"/>
              <a:cs typeface="Helvetica" charset="0"/>
              <a:sym typeface="Helvetica" charset="0"/>
            </a:endParaRPr>
          </a:p>
          <a:p>
            <a:pPr eaLnBrk="1" hangingPunct="1">
              <a:defRPr/>
            </a:pPr>
            <a:endParaRPr lang="en-US" dirty="0">
              <a:latin typeface="Helvetica" charset="0"/>
              <a:ea typeface="ＭＳ Ｐゴシック" charset="0"/>
              <a:cs typeface="Helvetica" charset="0"/>
              <a:sym typeface="Helvetica"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Rot="1" noChangeAspect="1" noChangeArrowheads="1"/>
          </p:cNvSpPr>
          <p:nvPr>
            <p:ph type="sldImg"/>
          </p:nvPr>
        </p:nvSpPr>
        <p:spPr>
          <a:solidFill>
            <a:srgbClr val="FFFFFF"/>
          </a:solidFill>
          <a:ln/>
        </p:spPr>
      </p:sp>
      <p:sp>
        <p:nvSpPr>
          <p:cNvPr id="44034" name="Rectangle 2"/>
          <p:cNvSpPr>
            <a:spLocks noGrp="1" noChangeArrowheads="1"/>
          </p:cNvSpPr>
          <p:nvPr>
            <p:ph type="body" idx="1"/>
          </p:nvPr>
        </p:nvSpPr>
        <p:spPr>
          <a:ln/>
        </p:spPr>
        <p:txBody>
          <a:bodyPr/>
          <a:lstStyle/>
          <a:p>
            <a:pPr eaLnBrk="1" hangingPunct="1"/>
            <a:r>
              <a:rPr lang="en-US" altLang="en-US" sz="1600">
                <a:latin typeface="Lucida Grande" pitchFamily="2" charset="0"/>
                <a:sym typeface="Lucida Grande" pitchFamily="2" charset="0"/>
              </a:rPr>
              <a:t>people teaching larger classes?</a:t>
            </a:r>
          </a:p>
          <a:p>
            <a:pPr eaLnBrk="1" hangingPunct="1"/>
            <a:r>
              <a:rPr lang="en-US" altLang="en-US" sz="1600">
                <a:latin typeface="Lucida Grande" pitchFamily="2" charset="0"/>
                <a:sym typeface="Lucida Grande" pitchFamily="2" charset="0"/>
              </a:rPr>
              <a:t>especially for larger classes, you may want to set up a weekly </a:t>
            </a:r>
            <a:r>
              <a:rPr lang="ja-JP" altLang="en-US" sz="1600">
                <a:latin typeface="Arial" panose="020B0604020202020204" pitchFamily="34" charset="0"/>
                <a:sym typeface="Lucida Grande" pitchFamily="2" charset="0"/>
              </a:rPr>
              <a:t>“</a:t>
            </a:r>
            <a:r>
              <a:rPr lang="en-US" altLang="ja-JP" sz="1600">
                <a:latin typeface="Lucida Grande" pitchFamily="2" charset="0"/>
                <a:sym typeface="Lucida Grande" pitchFamily="2" charset="0"/>
              </a:rPr>
              <a:t>administrative meeting</a:t>
            </a:r>
            <a:r>
              <a:rPr lang="ja-JP" altLang="en-US" sz="1600">
                <a:latin typeface="Arial" panose="020B0604020202020204" pitchFamily="34" charset="0"/>
                <a:sym typeface="Lucida Grande" pitchFamily="2" charset="0"/>
              </a:rPr>
              <a:t>”</a:t>
            </a:r>
            <a:r>
              <a:rPr lang="en-US" altLang="ja-JP" sz="1600">
                <a:latin typeface="Lucida Grande" pitchFamily="2" charset="0"/>
                <a:sym typeface="Lucida Grande" pitchFamily="2" charset="0"/>
              </a:rPr>
              <a:t> with the whole course staff. more efficient then emailing about everything. </a:t>
            </a:r>
            <a:endParaRPr lang="en-US" altLang="en-US" sz="1600">
              <a:latin typeface="Lucida Grande" pitchFamily="2" charset="0"/>
              <a:sym typeface="Lucida Grande" pitchFamily="2"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Rot="1" noChangeAspect="1" noChangeArrowheads="1"/>
          </p:cNvSpPr>
          <p:nvPr>
            <p:ph type="sldImg"/>
          </p:nvPr>
        </p:nvSpPr>
        <p:spPr>
          <a:solidFill>
            <a:srgbClr val="FFFFFF"/>
          </a:solidFill>
          <a:ln/>
        </p:spPr>
      </p:sp>
      <p:sp>
        <p:nvSpPr>
          <p:cNvPr id="46082" name="Rectangle 2"/>
          <p:cNvSpPr>
            <a:spLocks noGrp="1" noChangeArrowheads="1"/>
          </p:cNvSpPr>
          <p:nvPr>
            <p:ph type="body" idx="1"/>
          </p:nvPr>
        </p:nvSpPr>
        <p:spPr>
          <a:ln/>
        </p:spPr>
        <p:txBody>
          <a:bodyPr/>
          <a:lstStyle/>
          <a:p>
            <a:pPr eaLnBrk="1" hangingPunct="1">
              <a:defRPr/>
            </a:pPr>
            <a:r>
              <a:rPr lang="en-US" sz="1600">
                <a:latin typeface="Lucida Grande" charset="0"/>
                <a:ea typeface="ＭＳ Ｐゴシック" charset="0"/>
                <a:cs typeface="Lucida Grande" charset="0"/>
                <a:sym typeface="Lucida Grande" charset="0"/>
              </a:rPr>
              <a:t>some of you may have already had your first day of class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Rot="1" noChangeAspect="1" noChangeArrowheads="1"/>
          </p:cNvSpPr>
          <p:nvPr>
            <p:ph type="sldImg"/>
          </p:nvPr>
        </p:nvSpPr>
        <p:spPr>
          <a:solidFill>
            <a:srgbClr val="FFFFFF"/>
          </a:solidFill>
          <a:ln/>
        </p:spPr>
      </p:sp>
      <p:sp>
        <p:nvSpPr>
          <p:cNvPr id="48130" name="Rectangle 2"/>
          <p:cNvSpPr>
            <a:spLocks noGrp="1" noChangeArrowheads="1"/>
          </p:cNvSpPr>
          <p:nvPr>
            <p:ph type="body" idx="1"/>
          </p:nvPr>
        </p:nvSpPr>
        <p:spPr>
          <a:ln/>
        </p:spPr>
        <p:txBody>
          <a:bodyPr/>
          <a:lstStyle/>
          <a:p>
            <a:pPr eaLnBrk="1" hangingPunct="1">
              <a:defRPr/>
            </a:pPr>
            <a:r>
              <a:rPr lang="en-US" sz="1600">
                <a:latin typeface="Lucida Grande" charset="0"/>
                <a:ea typeface="ＭＳ Ｐゴシック" charset="0"/>
                <a:cs typeface="Lucida Grande" charset="0"/>
                <a:sym typeface="Lucida Grande" charset="0"/>
              </a:rPr>
              <a:t>Mention Canvas - new system.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Rot="1" noChangeAspect="1" noChangeArrowheads="1"/>
          </p:cNvSpPr>
          <p:nvPr>
            <p:ph type="sldImg"/>
          </p:nvPr>
        </p:nvSpPr>
        <p:spPr>
          <a:solidFill>
            <a:srgbClr val="FFFFFF"/>
          </a:solidFill>
          <a:ln/>
        </p:spPr>
      </p:sp>
      <p:sp>
        <p:nvSpPr>
          <p:cNvPr id="52226" name="Rectangle 2"/>
          <p:cNvSpPr>
            <a:spLocks noGrp="1" noChangeArrowheads="1"/>
          </p:cNvSpPr>
          <p:nvPr>
            <p:ph type="body" idx="1"/>
          </p:nvPr>
        </p:nvSpPr>
        <p:spPr>
          <a:ln/>
        </p:spPr>
        <p:txBody>
          <a:bodyPr/>
          <a:lstStyle/>
          <a:p>
            <a:pPr eaLnBrk="1" hangingPunct="1"/>
            <a:r>
              <a:rPr lang="en-US" altLang="en-US" sz="1600">
                <a:latin typeface="Lucida Grande" pitchFamily="2" charset="0"/>
                <a:sym typeface="Lucida Grande" pitchFamily="2" charset="0"/>
              </a:rPr>
              <a:t>biggest unknown time sink in my experience </a:t>
            </a:r>
          </a:p>
          <a:p>
            <a:pPr eaLnBrk="1" hangingPunct="1"/>
            <a:r>
              <a:rPr lang="en-US" altLang="en-US" sz="1600">
                <a:latin typeface="Lucida Grande" pitchFamily="2" charset="0"/>
                <a:sym typeface="Lucida Grande" pitchFamily="2" charset="0"/>
              </a:rPr>
              <a:t>grading, prepping, .... all have reasonable work-in/effect-out </a:t>
            </a:r>
          </a:p>
          <a:p>
            <a:pPr eaLnBrk="1" hangingPunct="1"/>
            <a:r>
              <a:rPr lang="en-US" altLang="en-US" sz="1600">
                <a:latin typeface="Lucida Grande" pitchFamily="2" charset="0"/>
                <a:sym typeface="Lucida Grande" pitchFamily="2" charset="0"/>
              </a:rPr>
              <a:t>schedule yourself! make sure it doesn</a:t>
            </a:r>
            <a:r>
              <a:rPr lang="ja-JP" altLang="en-US" sz="1600">
                <a:latin typeface="Arial" panose="020B0604020202020204" pitchFamily="34" charset="0"/>
                <a:sym typeface="Lucida Grande" pitchFamily="2" charset="0"/>
              </a:rPr>
              <a:t>’</a:t>
            </a:r>
            <a:r>
              <a:rPr lang="en-US" altLang="ja-JP" sz="1600">
                <a:latin typeface="Lucida Grande" pitchFamily="2" charset="0"/>
                <a:sym typeface="Lucida Grande" pitchFamily="2" charset="0"/>
              </a:rPr>
              <a:t>t eat into your research/school time.</a:t>
            </a:r>
          </a:p>
          <a:p>
            <a:pPr eaLnBrk="1" hangingPunct="1"/>
            <a:endParaRPr lang="en-US" altLang="en-US" sz="1600">
              <a:latin typeface="Lucida Grande" pitchFamily="2" charset="0"/>
              <a:sym typeface="Lucida Grande" pitchFamily="2" charset="0"/>
            </a:endParaRPr>
          </a:p>
          <a:p>
            <a:pPr eaLnBrk="1" hangingPunct="1"/>
            <a:r>
              <a:rPr lang="en-US" altLang="en-US" sz="1600">
                <a:latin typeface="Lucida Grande" pitchFamily="2" charset="0"/>
                <a:sym typeface="Lucida Grande" pitchFamily="2" charset="0"/>
              </a:rPr>
              <a:t>you take the email load one day per week? </a:t>
            </a:r>
          </a:p>
          <a:p>
            <a:pPr eaLnBrk="1" hangingPunct="1"/>
            <a:endParaRPr lang="en-US" altLang="en-US" sz="1600">
              <a:latin typeface="Lucida Grande" pitchFamily="2" charset="0"/>
              <a:sym typeface="Lucida Grande" pitchFamily="2" charset="0"/>
            </a:endParaRPr>
          </a:p>
          <a:p>
            <a:pPr eaLnBrk="1" hangingPunct="1"/>
            <a:r>
              <a:rPr lang="en-US" altLang="en-US" sz="1600">
                <a:latin typeface="Lucida Grande" pitchFamily="2" charset="0"/>
                <a:sym typeface="Lucida Grande" pitchFamily="2" charset="0"/>
              </a:rPr>
              <a:t>---- THOUGHT EXPERIMENT</a:t>
            </a:r>
          </a:p>
          <a:p>
            <a:pPr eaLnBrk="1" hangingPunct="1"/>
            <a:r>
              <a:rPr lang="en-US" altLang="en-US" sz="1600">
                <a:latin typeface="Lucida Grande" pitchFamily="2" charset="0"/>
                <a:sym typeface="Lucida Grande" pitchFamily="2" charset="0"/>
              </a:rPr>
              <a:t>You know someone in the class personally. They keep emailing your personal email address/stopping by your office...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Grp="1" noRot="1" noChangeAspect="1" noChangeArrowheads="1"/>
          </p:cNvSpPr>
          <p:nvPr>
            <p:ph type="sldImg"/>
          </p:nvPr>
        </p:nvSpPr>
        <p:spPr>
          <a:solidFill>
            <a:srgbClr val="FFFFFF"/>
          </a:solidFill>
          <a:ln/>
        </p:spPr>
      </p:sp>
      <p:sp>
        <p:nvSpPr>
          <p:cNvPr id="54274" name="Rectangle 2"/>
          <p:cNvSpPr>
            <a:spLocks noGrp="1" noChangeArrowheads="1"/>
          </p:cNvSpPr>
          <p:nvPr>
            <p:ph type="body" idx="1"/>
          </p:nvPr>
        </p:nvSpPr>
        <p:spPr>
          <a:ln/>
        </p:spPr>
        <p:txBody>
          <a:bodyPr/>
          <a:lstStyle/>
          <a:p>
            <a:pPr eaLnBrk="1" hangingPunct="1"/>
            <a:r>
              <a:rPr lang="en-US" altLang="en-US" sz="1600">
                <a:latin typeface="Lucida Grande" pitchFamily="2" charset="0"/>
                <a:sym typeface="Lucida Grande" pitchFamily="2" charset="0"/>
              </a:rPr>
              <a:t>Let</a:t>
            </a:r>
            <a:r>
              <a:rPr lang="ja-JP" altLang="en-US" sz="1600">
                <a:latin typeface="Arial" panose="020B0604020202020204" pitchFamily="34" charset="0"/>
                <a:sym typeface="Lucida Grande" pitchFamily="2" charset="0"/>
              </a:rPr>
              <a:t>’</a:t>
            </a:r>
            <a:r>
              <a:rPr lang="en-US" altLang="ja-JP" sz="1600">
                <a:latin typeface="Lucida Grande" pitchFamily="2" charset="0"/>
                <a:sym typeface="Lucida Grande" pitchFamily="2" charset="0"/>
              </a:rPr>
              <a:t>s talk about grading... one of your big duties</a:t>
            </a:r>
          </a:p>
          <a:p>
            <a:pPr eaLnBrk="1" hangingPunct="1"/>
            <a:endParaRPr lang="en-US" altLang="en-US" sz="1600">
              <a:latin typeface="Lucida Grande" pitchFamily="2" charset="0"/>
              <a:sym typeface="Lucida Grande" pitchFamily="2" charset="0"/>
            </a:endParaRPr>
          </a:p>
          <a:p>
            <a:pPr eaLnBrk="1" hangingPunct="1"/>
            <a:r>
              <a:rPr lang="en-US" altLang="en-US" sz="1600">
                <a:latin typeface="Lucida Grande" pitchFamily="2" charset="0"/>
                <a:sym typeface="Lucida Grande" pitchFamily="2" charset="0"/>
              </a:rPr>
              <a:t>So important! Don</a:t>
            </a:r>
            <a:r>
              <a:rPr lang="ja-JP" altLang="en-US" sz="1600">
                <a:latin typeface="Arial" panose="020B0604020202020204" pitchFamily="34" charset="0"/>
                <a:sym typeface="Lucida Grande" pitchFamily="2" charset="0"/>
              </a:rPr>
              <a:t>’</a:t>
            </a:r>
            <a:r>
              <a:rPr lang="en-US" altLang="ja-JP" sz="1600">
                <a:latin typeface="Lucida Grande" pitchFamily="2" charset="0"/>
                <a:sym typeface="Lucida Grande" pitchFamily="2" charset="0"/>
              </a:rPr>
              <a:t>t do something for one student you wouldn</a:t>
            </a:r>
            <a:r>
              <a:rPr lang="ja-JP" altLang="en-US" sz="1600">
                <a:latin typeface="Arial" panose="020B0604020202020204" pitchFamily="34" charset="0"/>
                <a:sym typeface="Lucida Grande" pitchFamily="2" charset="0"/>
              </a:rPr>
              <a:t>’</a:t>
            </a:r>
            <a:r>
              <a:rPr lang="en-US" altLang="ja-JP" sz="1600">
                <a:latin typeface="Lucida Grande" pitchFamily="2" charset="0"/>
                <a:sym typeface="Lucida Grande" pitchFamily="2" charset="0"/>
              </a:rPr>
              <a:t>t do for another. It is best for everyone. </a:t>
            </a:r>
          </a:p>
          <a:p>
            <a:pPr eaLnBrk="1" hangingPunct="1"/>
            <a:endParaRPr lang="en-US" altLang="en-US" sz="1600">
              <a:latin typeface="Lucida Grande" pitchFamily="2" charset="0"/>
              <a:sym typeface="Lucida Grande" pitchFamily="2" charset="0"/>
            </a:endParaRPr>
          </a:p>
          <a:p>
            <a:pPr eaLnBrk="1" hangingPunct="1"/>
            <a:r>
              <a:rPr lang="en-US" altLang="en-US" sz="1600">
                <a:latin typeface="Lucida Grande" pitchFamily="2" charset="0"/>
                <a:sym typeface="Lucida Grande" pitchFamily="2" charset="0"/>
              </a:rPr>
              <a:t>Thought Experiment: what if you are friends with someone in your class? [idea: grade sets starting with them upside-down so you can</a:t>
            </a:r>
            <a:r>
              <a:rPr lang="ja-JP" altLang="en-US" sz="1600">
                <a:latin typeface="Arial" panose="020B0604020202020204" pitchFamily="34" charset="0"/>
                <a:sym typeface="Lucida Grande" pitchFamily="2" charset="0"/>
              </a:rPr>
              <a:t>’</a:t>
            </a:r>
            <a:r>
              <a:rPr lang="en-US" altLang="ja-JP" sz="1600">
                <a:latin typeface="Lucida Grande" pitchFamily="2" charset="0"/>
                <a:sym typeface="Lucida Grande" pitchFamily="2" charset="0"/>
              </a:rPr>
              <a:t>t see the name.]</a:t>
            </a:r>
            <a:endParaRPr lang="en-US" altLang="en-US" sz="1600">
              <a:latin typeface="Lucida Grande" pitchFamily="2" charset="0"/>
              <a:sym typeface="Lucida Grande" pitchFamily="2"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Grp="1" noRot="1" noChangeAspect="1" noChangeArrowheads="1"/>
          </p:cNvSpPr>
          <p:nvPr>
            <p:ph type="sldImg"/>
          </p:nvPr>
        </p:nvSpPr>
        <p:spPr>
          <a:solidFill>
            <a:srgbClr val="FFFFFF"/>
          </a:solidFill>
          <a:ln/>
        </p:spPr>
      </p:sp>
      <p:sp>
        <p:nvSpPr>
          <p:cNvPr id="56322" name="Rectangle 2"/>
          <p:cNvSpPr>
            <a:spLocks noGrp="1" noChangeArrowheads="1"/>
          </p:cNvSpPr>
          <p:nvPr>
            <p:ph type="body" idx="1"/>
          </p:nvPr>
        </p:nvSpPr>
        <p:spPr>
          <a:ln/>
        </p:spPr>
        <p:txBody>
          <a:bodyPr/>
          <a:lstStyle/>
          <a:p>
            <a:pPr eaLnBrk="1" hangingPunct="1"/>
            <a:r>
              <a:rPr lang="en-US" altLang="en-US" sz="1600">
                <a:latin typeface="Lucida Grande" pitchFamily="2" charset="0"/>
                <a:sym typeface="Lucida Grande" pitchFamily="2" charset="0"/>
              </a:rPr>
              <a:t>Rubrics are the flossing of teaching. Everyone knows they</a:t>
            </a:r>
            <a:r>
              <a:rPr lang="ja-JP" altLang="en-US" sz="1600">
                <a:latin typeface="Arial" panose="020B0604020202020204" pitchFamily="34" charset="0"/>
                <a:sym typeface="Lucida Grande" pitchFamily="2" charset="0"/>
              </a:rPr>
              <a:t>’</a:t>
            </a:r>
            <a:r>
              <a:rPr lang="en-US" altLang="ja-JP" sz="1600">
                <a:latin typeface="Lucida Grande" pitchFamily="2" charset="0"/>
                <a:sym typeface="Lucida Grande" pitchFamily="2" charset="0"/>
              </a:rPr>
              <a:t>re really good but they can seem like sort of a drag. </a:t>
            </a:r>
          </a:p>
          <a:p>
            <a:pPr eaLnBrk="1" hangingPunct="1"/>
            <a:endParaRPr lang="en-US" altLang="en-US" sz="1600">
              <a:latin typeface="Lucida Grande" pitchFamily="2" charset="0"/>
              <a:sym typeface="Lucida Grande" pitchFamily="2" charset="0"/>
            </a:endParaRPr>
          </a:p>
          <a:p>
            <a:pPr eaLnBrk="1" hangingPunct="1"/>
            <a:r>
              <a:rPr lang="en-US" altLang="en-US" sz="1600">
                <a:latin typeface="Lucida Grande" pitchFamily="2" charset="0"/>
                <a:sym typeface="Lucida Grande" pitchFamily="2" charset="0"/>
              </a:rPr>
              <a:t>A little risky: the more control you have over the problem sets, the more you can influence the grading rubrics/policy.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Rot="1" noChangeAspect="1" noChangeArrowheads="1"/>
          </p:cNvSpPr>
          <p:nvPr>
            <p:ph type="sldImg"/>
          </p:nvPr>
        </p:nvSpPr>
        <p:spPr>
          <a:solidFill>
            <a:srgbClr val="FFFFFF"/>
          </a:solidFill>
          <a:ln/>
        </p:spPr>
      </p:sp>
      <p:sp>
        <p:nvSpPr>
          <p:cNvPr id="58370" name="Rectangle 2"/>
          <p:cNvSpPr>
            <a:spLocks noGrp="1" noChangeArrowheads="1"/>
          </p:cNvSpPr>
          <p:nvPr>
            <p:ph type="body" idx="1"/>
          </p:nvPr>
        </p:nvSpPr>
        <p:spPr>
          <a:ln/>
        </p:spPr>
        <p:txBody>
          <a:bodyPr/>
          <a:lstStyle/>
          <a:p>
            <a:pPr eaLnBrk="1" hangingPunct="1">
              <a:defRPr/>
            </a:pPr>
            <a:r>
              <a:rPr lang="en-US" sz="1600">
                <a:latin typeface="Lucida Grande" charset="0"/>
                <a:ea typeface="ＭＳ Ｐゴシック" charset="0"/>
                <a:cs typeface="Lucida Grande" charset="0"/>
                <a:sym typeface="Lucida Grande" charset="0"/>
              </a:rPr>
              <a:t>deferring grading can keep them calm!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Rot="1" noChangeAspect="1" noChangeArrowheads="1"/>
          </p:cNvSpPr>
          <p:nvPr>
            <p:ph type="sldImg"/>
          </p:nvPr>
        </p:nvSpPr>
        <p:spPr>
          <a:solidFill>
            <a:srgbClr val="FFFFFF"/>
          </a:solidFill>
          <a:ln/>
        </p:spPr>
      </p:sp>
      <p:sp>
        <p:nvSpPr>
          <p:cNvPr id="61442" name="Rectangle 2"/>
          <p:cNvSpPr>
            <a:spLocks noGrp="1" noChangeArrowheads="1"/>
          </p:cNvSpPr>
          <p:nvPr>
            <p:ph type="body" idx="1"/>
          </p:nvPr>
        </p:nvSpPr>
        <p:spPr>
          <a:ln/>
        </p:spPr>
        <p:txBody>
          <a:bodyPr/>
          <a:lstStyle/>
          <a:p>
            <a:pPr eaLnBrk="1" hangingPunct="1">
              <a:defRPr/>
            </a:pPr>
            <a:r>
              <a:rPr lang="en-US" sz="1600">
                <a:latin typeface="Lucida Grande" charset="0"/>
                <a:ea typeface="ＭＳ Ｐゴシック" charset="0"/>
                <a:cs typeface="Lucida Grande" charset="0"/>
                <a:sym typeface="Lucida Grande" charset="0"/>
              </a:rPr>
              <a:t>make friends with the other TAs so you have backup in case of an emergency!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Grp="1" noRot="1" noChangeAspect="1" noChangeArrowheads="1"/>
          </p:cNvSpPr>
          <p:nvPr>
            <p:ph type="sldImg"/>
          </p:nvPr>
        </p:nvSpPr>
        <p:spPr>
          <a:solidFill>
            <a:srgbClr val="FFFFFF"/>
          </a:solidFill>
          <a:ln/>
        </p:spPr>
      </p:sp>
      <p:sp>
        <p:nvSpPr>
          <p:cNvPr id="63490" name="Rectangle 2"/>
          <p:cNvSpPr>
            <a:spLocks noGrp="1" noChangeArrowheads="1"/>
          </p:cNvSpPr>
          <p:nvPr>
            <p:ph type="body" idx="1"/>
          </p:nvPr>
        </p:nvSpPr>
        <p:spPr>
          <a:ln/>
        </p:spPr>
        <p:txBody>
          <a:bodyPr/>
          <a:lstStyle/>
          <a:p>
            <a:pPr eaLnBrk="1" hangingPunct="1">
              <a:defRPr/>
            </a:pPr>
            <a:r>
              <a:rPr lang="en-US" sz="1600">
                <a:latin typeface="Lucida Grande" charset="0"/>
                <a:ea typeface="ＭＳ Ｐゴシック" charset="0"/>
                <a:cs typeface="Lucida Grande" charset="0"/>
                <a:sym typeface="Lucida Grande" charset="0"/>
              </a:rPr>
              <a:t>make friends with the other TAs so you have backup in case of an emergency!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Grp="1" noRot="1" noChangeAspect="1" noChangeArrowheads="1"/>
          </p:cNvSpPr>
          <p:nvPr>
            <p:ph type="sldImg"/>
          </p:nvPr>
        </p:nvSpPr>
        <p:spPr>
          <a:solidFill>
            <a:srgbClr val="FFFFFF"/>
          </a:solidFill>
          <a:ln/>
        </p:spPr>
      </p:sp>
      <p:sp>
        <p:nvSpPr>
          <p:cNvPr id="66562" name="Rectangle 2"/>
          <p:cNvSpPr>
            <a:spLocks noGrp="1" noChangeArrowheads="1"/>
          </p:cNvSpPr>
          <p:nvPr>
            <p:ph type="body" idx="1"/>
          </p:nvPr>
        </p:nvSpPr>
        <p:spPr>
          <a:ln/>
        </p:spPr>
        <p:txBody>
          <a:bodyPr/>
          <a:lstStyle/>
          <a:p>
            <a:pPr eaLnBrk="1" hangingPunct="1"/>
            <a:r>
              <a:rPr lang="en-US" altLang="en-US" sz="1600">
                <a:latin typeface="Lucida Grande" pitchFamily="2" charset="0"/>
                <a:sym typeface="Lucida Grande" pitchFamily="2" charset="0"/>
              </a:rPr>
              <a:t>You</a:t>
            </a:r>
            <a:r>
              <a:rPr lang="ja-JP" altLang="en-US" sz="1600">
                <a:latin typeface="Arial" panose="020B0604020202020204" pitchFamily="34" charset="0"/>
                <a:sym typeface="Lucida Grande" pitchFamily="2" charset="0"/>
              </a:rPr>
              <a:t>’</a:t>
            </a:r>
            <a:r>
              <a:rPr lang="en-US" altLang="ja-JP" sz="1600">
                <a:latin typeface="Lucida Grande" pitchFamily="2" charset="0"/>
                <a:sym typeface="Lucida Grande" pitchFamily="2" charset="0"/>
              </a:rPr>
              <a:t>ve all been students before. What are some things that make for good OH?</a:t>
            </a:r>
            <a:endParaRPr lang="en-US" altLang="en-US" sz="1600">
              <a:latin typeface="Lucida Grande" pitchFamily="2" charset="0"/>
              <a:sym typeface="Lucida Grande" pitchFamily="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Rot="1" noChangeAspect="1" noChangeArrowheads="1"/>
          </p:cNvSpPr>
          <p:nvPr>
            <p:ph type="sldImg"/>
          </p:nvPr>
        </p:nvSpPr>
        <p:spPr>
          <a:solidFill>
            <a:srgbClr val="FFFFFF"/>
          </a:solidFill>
          <a:ln/>
        </p:spPr>
      </p:sp>
      <p:sp>
        <p:nvSpPr>
          <p:cNvPr id="20482" name="Rectangle 2"/>
          <p:cNvSpPr>
            <a:spLocks noGrp="1" noChangeArrowheads="1"/>
          </p:cNvSpPr>
          <p:nvPr>
            <p:ph type="body" idx="1"/>
          </p:nvPr>
        </p:nvSpPr>
        <p:spPr>
          <a:ln/>
        </p:spPr>
        <p:txBody>
          <a:bodyPr/>
          <a:lstStyle/>
          <a:p>
            <a:pPr eaLnBrk="1" hangingPunct="1">
              <a:defRPr/>
            </a:pPr>
            <a:r>
              <a:rPr lang="en-US" sz="1600">
                <a:latin typeface="Lucida Grande" charset="0"/>
                <a:ea typeface="ＭＳ Ｐゴシック" charset="0"/>
                <a:cs typeface="Lucida Grande" charset="0"/>
                <a:sym typeface="Lucida Grande" charset="0"/>
              </a:rPr>
              <a:t>This video puts you right into some serious issues like sexism, sexual harassment, cultural issues </a:t>
            </a:r>
          </a:p>
          <a:p>
            <a:pPr eaLnBrk="1" hangingPunct="1">
              <a:defRPr/>
            </a:pPr>
            <a:endParaRPr lang="en-US" sz="1600">
              <a:latin typeface="Lucida Grande" charset="0"/>
              <a:ea typeface="ＭＳ Ｐゴシック" charset="0"/>
              <a:cs typeface="Lucida Grande" charset="0"/>
              <a:sym typeface="Lucida Grande" charset="0"/>
            </a:endParaRPr>
          </a:p>
          <a:p>
            <a:pPr eaLnBrk="1" hangingPunct="1">
              <a:defRPr/>
            </a:pPr>
            <a:r>
              <a:rPr lang="en-US" sz="1600">
                <a:latin typeface="Lucida Grande" charset="0"/>
                <a:ea typeface="ＭＳ Ｐゴシック" charset="0"/>
                <a:cs typeface="Lucida Grande" charset="0"/>
                <a:sym typeface="Lucida Grande" charset="0"/>
              </a:rPr>
              <a:t>I want you to watch the video and have a chance to eat, think about your role as a TA</a:t>
            </a:r>
          </a:p>
          <a:p>
            <a:pPr eaLnBrk="1" hangingPunct="1">
              <a:defRPr/>
            </a:pPr>
            <a:r>
              <a:rPr lang="en-US" sz="1600">
                <a:latin typeface="Lucida Grande" charset="0"/>
                <a:ea typeface="ＭＳ Ｐゴシック" charset="0"/>
                <a:cs typeface="Lucida Grande" charset="0"/>
                <a:sym typeface="Lucida Grande" charset="0"/>
              </a:rPr>
              <a:t>making people feel welcome, safe, to learn </a:t>
            </a:r>
          </a:p>
          <a:p>
            <a:pPr eaLnBrk="1" hangingPunct="1">
              <a:defRPr/>
            </a:pPr>
            <a:endParaRPr lang="en-US" sz="1600">
              <a:latin typeface="Lucida Grande" charset="0"/>
              <a:ea typeface="ＭＳ Ｐゴシック" charset="0"/>
              <a:cs typeface="Lucida Grande" charset="0"/>
              <a:sym typeface="Lucida Grande" charset="0"/>
            </a:endParaRPr>
          </a:p>
          <a:p>
            <a:pPr eaLnBrk="1" hangingPunct="1">
              <a:defRPr/>
            </a:pPr>
            <a:r>
              <a:rPr lang="en-US" sz="1600">
                <a:latin typeface="Lucida Grande" charset="0"/>
                <a:ea typeface="ＭＳ Ｐゴシック" charset="0"/>
                <a:cs typeface="Lucida Grande" charset="0"/>
                <a:sym typeface="Lucida Grande" charset="0"/>
              </a:rPr>
              <a:t>--- </a:t>
            </a:r>
          </a:p>
          <a:p>
            <a:pPr eaLnBrk="1" hangingPunct="1">
              <a:defRPr/>
            </a:pPr>
            <a:endParaRPr lang="en-US" sz="1600">
              <a:latin typeface="Lucida Grande" charset="0"/>
              <a:ea typeface="ＭＳ Ｐゴシック" charset="0"/>
              <a:cs typeface="Lucida Grande" charset="0"/>
              <a:sym typeface="Lucida Grande" charset="0"/>
            </a:endParaRPr>
          </a:p>
          <a:p>
            <a:pPr eaLnBrk="1" hangingPunct="1">
              <a:defRPr/>
            </a:pPr>
            <a:r>
              <a:rPr lang="en-US" sz="1600">
                <a:latin typeface="Lucida Grande" charset="0"/>
                <a:ea typeface="ＭＳ Ｐゴシック" charset="0"/>
                <a:cs typeface="Lucida Grande" charset="0"/>
                <a:sym typeface="Lucida Grande" charset="0"/>
              </a:rPr>
              <a:t>Reactions?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Grp="1" noRot="1" noChangeAspect="1" noChangeArrowheads="1"/>
          </p:cNvSpPr>
          <p:nvPr>
            <p:ph type="sldImg"/>
          </p:nvPr>
        </p:nvSpPr>
        <p:spPr>
          <a:solidFill>
            <a:srgbClr val="FFFFFF"/>
          </a:solidFill>
          <a:ln/>
        </p:spPr>
      </p:sp>
      <p:sp>
        <p:nvSpPr>
          <p:cNvPr id="68610" name="Rectangle 2"/>
          <p:cNvSpPr>
            <a:spLocks noGrp="1" noChangeArrowheads="1"/>
          </p:cNvSpPr>
          <p:nvPr>
            <p:ph type="body" idx="1"/>
          </p:nvPr>
        </p:nvSpPr>
        <p:spPr>
          <a:ln/>
        </p:spPr>
        <p:txBody>
          <a:bodyPr/>
          <a:lstStyle/>
          <a:p>
            <a:pPr eaLnBrk="1" hangingPunct="1"/>
            <a:r>
              <a:rPr lang="en-US" altLang="en-US" sz="1600">
                <a:latin typeface="Lucida Grande" pitchFamily="2" charset="0"/>
                <a:sym typeface="Lucida Grande" pitchFamily="2" charset="0"/>
              </a:rPr>
              <a:t>In my experience, students can tell what is going well in a class and what isn</a:t>
            </a:r>
            <a:r>
              <a:rPr lang="ja-JP" altLang="en-US" sz="1600">
                <a:latin typeface="Arial" panose="020B0604020202020204" pitchFamily="34" charset="0"/>
                <a:sym typeface="Lucida Grande" pitchFamily="2" charset="0"/>
              </a:rPr>
              <a:t>’</a:t>
            </a:r>
            <a:r>
              <a:rPr lang="en-US" altLang="ja-JP" sz="1600">
                <a:latin typeface="Lucida Grande" pitchFamily="2" charset="0"/>
                <a:sym typeface="Lucida Grande" pitchFamily="2" charset="0"/>
              </a:rPr>
              <a:t>t. They may tell you things they might not mention to the prof. </a:t>
            </a:r>
          </a:p>
          <a:p>
            <a:pPr eaLnBrk="1" hangingPunct="1"/>
            <a:endParaRPr lang="en-US" altLang="en-US" sz="1600">
              <a:latin typeface="Lucida Grande" pitchFamily="2" charset="0"/>
              <a:sym typeface="Lucida Grande" pitchFamily="2" charset="0"/>
            </a:endParaRPr>
          </a:p>
          <a:p>
            <a:pPr eaLnBrk="1" hangingPunct="1"/>
            <a:r>
              <a:rPr lang="en-US" altLang="en-US" sz="1600">
                <a:latin typeface="Lucida Grande" pitchFamily="2" charset="0"/>
                <a:sym typeface="Lucida Grande" pitchFamily="2" charset="0"/>
              </a:rPr>
              <a:t>Keep your ears open.</a:t>
            </a:r>
          </a:p>
          <a:p>
            <a:pPr eaLnBrk="1" hangingPunct="1"/>
            <a:endParaRPr lang="en-US" altLang="en-US" sz="1600">
              <a:latin typeface="Lucida Grande" pitchFamily="2" charset="0"/>
              <a:sym typeface="Lucida Grande" pitchFamily="2" charset="0"/>
            </a:endParaRPr>
          </a:p>
          <a:p>
            <a:pPr eaLnBrk="1" hangingPunct="1"/>
            <a:r>
              <a:rPr lang="en-US" altLang="en-US" sz="1600">
                <a:latin typeface="Lucida Grande" pitchFamily="2" charset="0"/>
                <a:sym typeface="Lucida Grande" pitchFamily="2" charset="0"/>
              </a:rPr>
              <a:t>Thought experiment: What to do if people pile up in your office hour?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Grp="1" noRot="1" noChangeAspect="1" noChangeArrowheads="1"/>
          </p:cNvSpPr>
          <p:nvPr>
            <p:ph type="sldImg"/>
          </p:nvPr>
        </p:nvSpPr>
        <p:spPr>
          <a:solidFill>
            <a:srgbClr val="FFFFFF"/>
          </a:solidFill>
          <a:ln/>
        </p:spPr>
      </p:sp>
      <p:sp>
        <p:nvSpPr>
          <p:cNvPr id="72706" name="Rectangle 2"/>
          <p:cNvSpPr>
            <a:spLocks noGrp="1" noChangeArrowheads="1"/>
          </p:cNvSpPr>
          <p:nvPr>
            <p:ph type="body" idx="1"/>
          </p:nvPr>
        </p:nvSpPr>
        <p:spPr>
          <a:ln/>
        </p:spPr>
        <p:txBody>
          <a:bodyPr/>
          <a:lstStyle/>
          <a:p>
            <a:pPr eaLnBrk="1" hangingPunct="1">
              <a:defRPr/>
            </a:pPr>
            <a:r>
              <a:rPr lang="en-US" sz="1600">
                <a:latin typeface="Lucida Grande" charset="0"/>
                <a:ea typeface="ＭＳ Ｐゴシック" charset="0"/>
                <a:cs typeface="Lucida Grande" charset="0"/>
                <a:sym typeface="Lucida Grande" charset="0"/>
              </a:rPr>
              <a:t>Skype, google hangout, ...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Grp="1" noRot="1" noChangeAspect="1" noChangeArrowheads="1"/>
          </p:cNvSpPr>
          <p:nvPr>
            <p:ph type="sldImg"/>
          </p:nvPr>
        </p:nvSpPr>
        <p:spPr>
          <a:solidFill>
            <a:srgbClr val="FFFFFF"/>
          </a:solidFill>
          <a:ln/>
        </p:spPr>
      </p:sp>
      <p:sp>
        <p:nvSpPr>
          <p:cNvPr id="74754" name="Rectangle 2"/>
          <p:cNvSpPr>
            <a:spLocks noGrp="1" noChangeArrowheads="1"/>
          </p:cNvSpPr>
          <p:nvPr>
            <p:ph type="body" idx="1"/>
          </p:nvPr>
        </p:nvSpPr>
        <p:spPr>
          <a:ln/>
        </p:spPr>
        <p:txBody>
          <a:bodyPr/>
          <a:lstStyle/>
          <a:p>
            <a:pPr eaLnBrk="1" hangingPunct="1">
              <a:defRPr/>
            </a:pPr>
            <a:r>
              <a:rPr lang="en-US" sz="1600">
                <a:latin typeface="Lucida Grande" charset="0"/>
                <a:ea typeface="ＭＳ Ｐゴシック" charset="0"/>
                <a:cs typeface="Lucida Grande" charset="0"/>
                <a:sym typeface="Lucida Grande" charset="0"/>
              </a:rPr>
              <a:t>I think this is mostly addressed, but...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Grp="1" noRot="1" noChangeAspect="1" noChangeArrowheads="1"/>
          </p:cNvSpPr>
          <p:nvPr>
            <p:ph type="sldImg"/>
          </p:nvPr>
        </p:nvSpPr>
        <p:spPr>
          <a:solidFill>
            <a:srgbClr val="FFFFFF"/>
          </a:solidFill>
          <a:ln/>
        </p:spPr>
      </p:sp>
      <p:sp>
        <p:nvSpPr>
          <p:cNvPr id="77826" name="Rectangle 2"/>
          <p:cNvSpPr>
            <a:spLocks noGrp="1" noChangeArrowheads="1"/>
          </p:cNvSpPr>
          <p:nvPr>
            <p:ph type="body" idx="1"/>
          </p:nvPr>
        </p:nvSpPr>
        <p:spPr>
          <a:ln/>
        </p:spPr>
        <p:txBody>
          <a:bodyPr/>
          <a:lstStyle/>
          <a:p>
            <a:pPr eaLnBrk="1" hangingPunct="1">
              <a:defRPr/>
            </a:pPr>
            <a:r>
              <a:rPr lang="en-US" sz="1600">
                <a:latin typeface="Lucida Grande" charset="0"/>
                <a:ea typeface="ＭＳ Ｐゴシック" charset="0"/>
                <a:cs typeface="Lucida Grande" charset="0"/>
                <a:sym typeface="Lucida Grande" charset="0"/>
              </a:rPr>
              <a:t>Like sexual harassment issue. </a:t>
            </a:r>
          </a:p>
          <a:p>
            <a:pPr eaLnBrk="1" hangingPunct="1">
              <a:defRPr/>
            </a:pPr>
            <a:r>
              <a:rPr lang="en-US" sz="1600">
                <a:latin typeface="Lucida Grande" charset="0"/>
                <a:ea typeface="ＭＳ Ｐゴシック" charset="0"/>
                <a:cs typeface="Lucida Grande" charset="0"/>
                <a:sym typeface="Lucida Grande" charset="0"/>
              </a:rPr>
              <a:t>Important to think through difficult situations before they happen.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Grp="1" noRot="1" noChangeAspect="1" noChangeArrowheads="1"/>
          </p:cNvSpPr>
          <p:nvPr>
            <p:ph type="sldImg"/>
          </p:nvPr>
        </p:nvSpPr>
        <p:spPr>
          <a:solidFill>
            <a:srgbClr val="FFFFFF"/>
          </a:solidFill>
          <a:ln/>
        </p:spPr>
      </p:sp>
      <p:sp>
        <p:nvSpPr>
          <p:cNvPr id="79874" name="Rectangle 2"/>
          <p:cNvSpPr>
            <a:spLocks noGrp="1" noChangeArrowheads="1"/>
          </p:cNvSpPr>
          <p:nvPr>
            <p:ph type="body" idx="1"/>
          </p:nvPr>
        </p:nvSpPr>
        <p:spPr>
          <a:ln/>
        </p:spPr>
        <p:txBody>
          <a:bodyPr/>
          <a:lstStyle/>
          <a:p>
            <a:pPr eaLnBrk="1" hangingPunct="1">
              <a:defRPr/>
            </a:pPr>
            <a:r>
              <a:rPr lang="en-US" sz="1600">
                <a:latin typeface="Lucida Grande" charset="0"/>
                <a:ea typeface="ＭＳ Ｐゴシック" charset="0"/>
                <a:cs typeface="Lucida Grande" charset="0"/>
                <a:sym typeface="Lucida Grande" charset="0"/>
              </a:rPr>
              <a:t>In general, most of your duties come down to... </a:t>
            </a:r>
          </a:p>
          <a:p>
            <a:pPr eaLnBrk="1" hangingPunct="1">
              <a:defRPr/>
            </a:pPr>
            <a:endParaRPr lang="en-US" sz="1600">
              <a:latin typeface="Lucida Grande" charset="0"/>
              <a:ea typeface="ＭＳ Ｐゴシック" charset="0"/>
              <a:cs typeface="Lucida Grande" charset="0"/>
              <a:sym typeface="Lucida Grande" charset="0"/>
            </a:endParaRPr>
          </a:p>
          <a:p>
            <a:pPr eaLnBrk="1" hangingPunct="1">
              <a:defRPr/>
            </a:pPr>
            <a:r>
              <a:rPr lang="en-US" sz="1600">
                <a:latin typeface="Lucida Grande" charset="0"/>
                <a:ea typeface="ＭＳ Ｐゴシック" charset="0"/>
                <a:cs typeface="Lucida Grande" charset="0"/>
                <a:sym typeface="Lucida Grande" charset="0"/>
              </a:rPr>
              <a:t>- way you dress, present yourself. being on time, reliable.</a:t>
            </a:r>
          </a:p>
          <a:p>
            <a:pPr eaLnBrk="1" hangingPunct="1">
              <a:defRPr/>
            </a:pPr>
            <a:r>
              <a:rPr lang="en-US" sz="1600">
                <a:latin typeface="Lucida Grande" charset="0"/>
                <a:ea typeface="ＭＳ Ｐゴシック" charset="0"/>
                <a:cs typeface="Lucida Grande" charset="0"/>
                <a:sym typeface="Lucida Grande" charset="0"/>
              </a:rPr>
              <a:t>- conduct yourself with your students </a:t>
            </a:r>
          </a:p>
          <a:p>
            <a:pPr eaLnBrk="1" hangingPunct="1">
              <a:defRPr/>
            </a:pPr>
            <a:r>
              <a:rPr lang="en-US" sz="1600">
                <a:latin typeface="Lucida Grande" charset="0"/>
                <a:ea typeface="ＭＳ Ｐゴシック" charset="0"/>
                <a:cs typeface="Lucida Grande" charset="0"/>
                <a:sym typeface="Lucida Grande" charset="0"/>
              </a:rPr>
              <a:t>- interact with the rest of the course staff </a:t>
            </a:r>
          </a:p>
          <a:p>
            <a:pPr eaLnBrk="1" hangingPunct="1">
              <a:defRPr/>
            </a:pPr>
            <a:r>
              <a:rPr lang="en-US" sz="1600">
                <a:latin typeface="Lucida Grande" charset="0"/>
                <a:ea typeface="ＭＳ Ｐゴシック" charset="0"/>
                <a:cs typeface="Lucida Grande" charset="0"/>
                <a:sym typeface="Lucida Grande" charset="0"/>
              </a:rPr>
              <a:t>- be reliable and professional</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Grp="1" noRot="1" noChangeAspect="1" noChangeArrowheads="1"/>
          </p:cNvSpPr>
          <p:nvPr>
            <p:ph type="sldImg"/>
          </p:nvPr>
        </p:nvSpPr>
        <p:spPr>
          <a:solidFill>
            <a:srgbClr val="FFFFFF"/>
          </a:solidFill>
          <a:ln/>
        </p:spPr>
      </p:sp>
      <p:sp>
        <p:nvSpPr>
          <p:cNvPr id="81922" name="Rectangle 2"/>
          <p:cNvSpPr>
            <a:spLocks noGrp="1" noChangeArrowheads="1"/>
          </p:cNvSpPr>
          <p:nvPr>
            <p:ph type="body" idx="1"/>
          </p:nvPr>
        </p:nvSpPr>
        <p:spPr>
          <a:ln/>
        </p:spPr>
        <p:txBody>
          <a:bodyPr/>
          <a:lstStyle/>
          <a:p>
            <a:pPr eaLnBrk="1" hangingPunct="1">
              <a:defRPr/>
            </a:pPr>
            <a:r>
              <a:rPr lang="en-US" sz="1600">
                <a:latin typeface="Lucida Grande" charset="0"/>
                <a:ea typeface="ＭＳ Ｐゴシック" charset="0"/>
                <a:cs typeface="Lucida Grande" charset="0"/>
                <a:sym typeface="Lucida Grande" charset="0"/>
              </a:rPr>
              <a:t>are there any questions about what we just talked about?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Grp="1" noRot="1" noChangeAspect="1" noChangeArrowheads="1"/>
          </p:cNvSpPr>
          <p:nvPr>
            <p:ph type="sldImg"/>
          </p:nvPr>
        </p:nvSpPr>
        <p:spPr>
          <a:solidFill>
            <a:srgbClr val="FFFFFF"/>
          </a:solidFill>
          <a:ln/>
        </p:spPr>
      </p:sp>
      <p:sp>
        <p:nvSpPr>
          <p:cNvPr id="83970" name="Rectangle 2"/>
          <p:cNvSpPr>
            <a:spLocks noGrp="1" noChangeArrowheads="1"/>
          </p:cNvSpPr>
          <p:nvPr>
            <p:ph type="body" idx="1"/>
          </p:nvPr>
        </p:nvSpPr>
        <p:spPr>
          <a:ln/>
        </p:spPr>
        <p:txBody>
          <a:bodyPr/>
          <a:lstStyle/>
          <a:p>
            <a:pPr eaLnBrk="1" hangingPunct="1"/>
            <a:r>
              <a:rPr lang="en-US" altLang="en-US" sz="1600">
                <a:latin typeface="Lucida Grande" pitchFamily="2" charset="0"/>
                <a:sym typeface="Lucida Grande" pitchFamily="2" charset="0"/>
              </a:rPr>
              <a:t>It</a:t>
            </a:r>
            <a:r>
              <a:rPr lang="ja-JP" altLang="en-US" sz="1600">
                <a:latin typeface="Arial" panose="020B0604020202020204" pitchFamily="34" charset="0"/>
                <a:sym typeface="Lucida Grande" pitchFamily="2" charset="0"/>
              </a:rPr>
              <a:t>’</a:t>
            </a:r>
            <a:r>
              <a:rPr lang="en-US" altLang="ja-JP" sz="1600">
                <a:latin typeface="Lucida Grande" pitchFamily="2" charset="0"/>
                <a:sym typeface="Lucida Grande" pitchFamily="2" charset="0"/>
              </a:rPr>
              <a:t>s the night before the problem set is due. Your office hours are packed because poor wording on the assignment has made the question super confusing. </a:t>
            </a:r>
          </a:p>
          <a:p>
            <a:pPr eaLnBrk="1" hangingPunct="1"/>
            <a:endParaRPr lang="en-US" altLang="en-US" sz="1600">
              <a:latin typeface="Lucida Grande" pitchFamily="2" charset="0"/>
              <a:sym typeface="Lucida Grande" pitchFamily="2" charset="0"/>
            </a:endParaRPr>
          </a:p>
          <a:p>
            <a:pPr eaLnBrk="1" hangingPunct="1"/>
            <a:r>
              <a:rPr lang="en-US" altLang="en-US" sz="1600">
                <a:latin typeface="Lucida Grande" pitchFamily="2" charset="0"/>
                <a:sym typeface="Lucida Grande" pitchFamily="2" charset="0"/>
              </a:rPr>
              <a:t>Chaos, angry, ... passive aggressive/aggressive-aggressive comments are starting to pile up on Piazza. The prof giving a talk out of town. What do you do?</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Grp="1" noRot="1" noChangeAspect="1" noChangeArrowheads="1"/>
          </p:cNvSpPr>
          <p:nvPr>
            <p:ph type="sldImg"/>
          </p:nvPr>
        </p:nvSpPr>
        <p:spPr>
          <a:solidFill>
            <a:srgbClr val="FFFFFF"/>
          </a:solidFill>
          <a:ln/>
        </p:spPr>
      </p:sp>
      <p:sp>
        <p:nvSpPr>
          <p:cNvPr id="86018" name="Rectangle 2"/>
          <p:cNvSpPr>
            <a:spLocks noGrp="1" noChangeArrowheads="1"/>
          </p:cNvSpPr>
          <p:nvPr>
            <p:ph type="body" idx="1"/>
          </p:nvPr>
        </p:nvSpPr>
        <p:spPr>
          <a:ln/>
        </p:spPr>
        <p:txBody>
          <a:bodyPr/>
          <a:lstStyle/>
          <a:p>
            <a:pPr eaLnBrk="1" hangingPunct="1">
              <a:defRPr/>
            </a:pPr>
            <a:r>
              <a:rPr lang="en-US" sz="1600">
                <a:latin typeface="Lucida Grande" charset="0"/>
                <a:ea typeface="ＭＳ Ｐゴシック" charset="0"/>
                <a:cs typeface="Lucida Grande" charset="0"/>
                <a:sym typeface="Lucida Grande" charset="0"/>
              </a:rPr>
              <a:t>* maybe put this at the beginning of the training </a:t>
            </a:r>
          </a:p>
          <a:p>
            <a:pPr eaLnBrk="1" hangingPunct="1">
              <a:defRPr/>
            </a:pPr>
            <a:r>
              <a:rPr lang="en-US" sz="1600">
                <a:latin typeface="Lucida Grande" charset="0"/>
                <a:ea typeface="ＭＳ Ｐゴシック" charset="0"/>
                <a:cs typeface="Lucida Grande" charset="0"/>
                <a:sym typeface="Lucida Grande" charset="0"/>
              </a:rPr>
              <a:t>This is for your benefit! Watch on your own. (20 min)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a:latin typeface="News Gothic MT" pitchFamily="2" charset="0"/>
              </a:rPr>
              <a:t>wrap up by asking you…</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p:cNvSpPr>
            <a:spLocks noGrp="1" noRot="1" noChangeAspect="1" noChangeArrowheads="1"/>
          </p:cNvSpPr>
          <p:nvPr>
            <p:ph type="sldImg"/>
          </p:nvPr>
        </p:nvSpPr>
        <p:spPr>
          <a:solidFill>
            <a:srgbClr val="FFFFFF"/>
          </a:solidFill>
          <a:ln/>
        </p:spPr>
      </p:sp>
      <p:sp>
        <p:nvSpPr>
          <p:cNvPr id="94210" name="Rectangle 2"/>
          <p:cNvSpPr>
            <a:spLocks noGrp="1" noChangeArrowheads="1"/>
          </p:cNvSpPr>
          <p:nvPr>
            <p:ph type="body" idx="1"/>
          </p:nvPr>
        </p:nvSpPr>
        <p:spPr>
          <a:ln/>
        </p:spPr>
        <p:txBody>
          <a:bodyPr/>
          <a:lstStyle/>
          <a:p>
            <a:pPr eaLnBrk="1" hangingPunct="1">
              <a:defRPr/>
            </a:pPr>
            <a:r>
              <a:rPr lang="en-US" sz="1600">
                <a:latin typeface="Lucida Grande" charset="0"/>
                <a:ea typeface="ＭＳ Ｐゴシック" charset="0"/>
                <a:cs typeface="Lucida Grande" charset="0"/>
                <a:sym typeface="Lucida Grande" charset="0"/>
              </a:rPr>
              <a:t>you already know meredith...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Rot="1" noChangeAspect="1" noChangeArrowheads="1"/>
          </p:cNvSpPr>
          <p:nvPr>
            <p:ph type="sldImg"/>
          </p:nvPr>
        </p:nvSpPr>
        <p:spPr>
          <a:solidFill>
            <a:srgbClr val="FFFFFF"/>
          </a:solidFill>
          <a:ln/>
        </p:spPr>
      </p:sp>
      <p:sp>
        <p:nvSpPr>
          <p:cNvPr id="23554" name="Rectangle 2"/>
          <p:cNvSpPr>
            <a:spLocks noGrp="1" noChangeArrowheads="1"/>
          </p:cNvSpPr>
          <p:nvPr>
            <p:ph type="body" idx="1"/>
          </p:nvPr>
        </p:nvSpPr>
        <p:spPr>
          <a:ln/>
        </p:spPr>
        <p:txBody>
          <a:bodyPr/>
          <a:lstStyle/>
          <a:p>
            <a:pPr eaLnBrk="1" hangingPunct="1">
              <a:defRPr/>
            </a:pPr>
            <a:r>
              <a:rPr lang="en-US" sz="1600">
                <a:latin typeface="Lucida Grande" charset="0"/>
                <a:ea typeface="ＭＳ Ｐゴシック" charset="0"/>
                <a:cs typeface="Lucida Grande" charset="0"/>
                <a:sym typeface="Lucida Grande" charset="0"/>
              </a:rPr>
              <a:t>How many Stanford undergrads here?</a:t>
            </a:r>
          </a:p>
          <a:p>
            <a:pPr eaLnBrk="1" hangingPunct="1">
              <a:defRPr/>
            </a:pPr>
            <a:r>
              <a:rPr lang="en-US" sz="1600">
                <a:latin typeface="Lucida Grande" charset="0"/>
                <a:ea typeface="ＭＳ Ｐゴシック" charset="0"/>
                <a:cs typeface="Lucida Grande" charset="0"/>
                <a:sym typeface="Lucida Grande" charset="0"/>
              </a:rPr>
              <a:t>What does honor code mean to you?</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1"/>
          <p:cNvSpPr>
            <a:spLocks noGrp="1" noRot="1" noChangeAspect="1" noChangeArrowheads="1"/>
          </p:cNvSpPr>
          <p:nvPr>
            <p:ph type="sldImg"/>
          </p:nvPr>
        </p:nvSpPr>
        <p:spPr>
          <a:solidFill>
            <a:srgbClr val="FFFFFF"/>
          </a:solidFill>
          <a:ln/>
        </p:spPr>
      </p:sp>
      <p:sp>
        <p:nvSpPr>
          <p:cNvPr id="107522" name="Rectangle 2"/>
          <p:cNvSpPr>
            <a:spLocks noGrp="1" noChangeArrowheads="1"/>
          </p:cNvSpPr>
          <p:nvPr>
            <p:ph type="body" idx="1"/>
          </p:nvPr>
        </p:nvSpPr>
        <p:spPr>
          <a:ln/>
        </p:spPr>
        <p:txBody>
          <a:bodyPr/>
          <a:lstStyle/>
          <a:p>
            <a:pPr eaLnBrk="1" hangingPunct="1">
              <a:defRPr/>
            </a:pPr>
            <a:r>
              <a:rPr lang="en-US" sz="1600">
                <a:latin typeface="Lucida Grande" charset="0"/>
                <a:ea typeface="ＭＳ Ｐゴシック" charset="0"/>
                <a:cs typeface="Lucida Grande" charset="0"/>
                <a:sym typeface="Lucida Grande" charset="0"/>
              </a:rPr>
              <a:t>What I want you to take away from this is that ... </a:t>
            </a:r>
          </a:p>
          <a:p>
            <a:pPr eaLnBrk="1" hangingPunct="1">
              <a:defRPr/>
            </a:pPr>
            <a:endParaRPr lang="en-US" sz="1600">
              <a:latin typeface="Lucida Grande" charset="0"/>
              <a:ea typeface="ＭＳ Ｐゴシック" charset="0"/>
              <a:cs typeface="Lucida Grande" charset="0"/>
              <a:sym typeface="Lucida Grande" charset="0"/>
            </a:endParaRPr>
          </a:p>
          <a:p>
            <a:pPr eaLnBrk="1" hangingPunct="1">
              <a:defRPr/>
            </a:pPr>
            <a:endParaRPr lang="en-US" sz="1600">
              <a:latin typeface="Lucida Grande" charset="0"/>
              <a:ea typeface="ＭＳ Ｐゴシック" charset="0"/>
              <a:cs typeface="Lucida Grande" charset="0"/>
              <a:sym typeface="Lucida Grande"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1"/>
          <p:cNvSpPr>
            <a:spLocks noGrp="1" noRot="1" noChangeAspect="1" noChangeArrowheads="1"/>
          </p:cNvSpPr>
          <p:nvPr>
            <p:ph type="sldImg"/>
          </p:nvPr>
        </p:nvSpPr>
        <p:spPr>
          <a:solidFill>
            <a:srgbClr val="FFFFFF"/>
          </a:solidFill>
          <a:ln/>
        </p:spPr>
      </p:sp>
      <p:sp>
        <p:nvSpPr>
          <p:cNvPr id="109570" name="Rectangle 2"/>
          <p:cNvSpPr>
            <a:spLocks noGrp="1" noChangeArrowheads="1"/>
          </p:cNvSpPr>
          <p:nvPr>
            <p:ph type="body" idx="1"/>
          </p:nvPr>
        </p:nvSpPr>
        <p:spPr>
          <a:ln/>
        </p:spPr>
        <p:txBody>
          <a:bodyPr/>
          <a:lstStyle/>
          <a:p>
            <a:pPr eaLnBrk="1" hangingPunct="1">
              <a:defRPr/>
            </a:pPr>
            <a:r>
              <a:rPr lang="en-US" sz="1600">
                <a:latin typeface="Lucida Grande" charset="0"/>
                <a:ea typeface="ＭＳ Ｐゴシック" charset="0"/>
                <a:cs typeface="Lucida Grande" charset="0"/>
                <a:sym typeface="Lucida Grande" charset="0"/>
              </a:rPr>
              <a:t>I would always love help with MinT / CA training!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Rot="1" noChangeAspect="1" noChangeArrowheads="1"/>
          </p:cNvSpPr>
          <p:nvPr>
            <p:ph type="sldImg"/>
          </p:nvPr>
        </p:nvSpPr>
        <p:spPr>
          <a:solidFill>
            <a:srgbClr val="FFFFFF"/>
          </a:solidFill>
          <a:ln/>
        </p:spPr>
      </p:sp>
      <p:sp>
        <p:nvSpPr>
          <p:cNvPr id="25602" name="Rectangle 2"/>
          <p:cNvSpPr>
            <a:spLocks noGrp="1" noChangeArrowheads="1"/>
          </p:cNvSpPr>
          <p:nvPr>
            <p:ph type="body" idx="1"/>
          </p:nvPr>
        </p:nvSpPr>
        <p:spPr>
          <a:ln/>
        </p:spPr>
        <p:txBody>
          <a:bodyPr/>
          <a:lstStyle/>
          <a:p>
            <a:pPr eaLnBrk="1" hangingPunct="1"/>
            <a:r>
              <a:rPr lang="en-US" altLang="en-US" sz="1600">
                <a:latin typeface="Lucida Grande" pitchFamily="2" charset="0"/>
                <a:sym typeface="Lucida Grande" pitchFamily="2" charset="0"/>
              </a:rPr>
              <a:t>you may consider putting people who work together under the same TA for grading </a:t>
            </a:r>
          </a:p>
          <a:p>
            <a:pPr eaLnBrk="1" hangingPunct="1"/>
            <a:r>
              <a:rPr lang="en-US" altLang="en-US" sz="1600">
                <a:latin typeface="Lucida Grande" pitchFamily="2" charset="0"/>
                <a:sym typeface="Lucida Grande" pitchFamily="2" charset="0"/>
              </a:rPr>
              <a:t>big exam rooms</a:t>
            </a:r>
          </a:p>
          <a:p>
            <a:pPr eaLnBrk="1" hangingPunct="1"/>
            <a:r>
              <a:rPr lang="en-US" altLang="en-US" sz="1600">
                <a:latin typeface="Lucida Grande" pitchFamily="2" charset="0"/>
                <a:sym typeface="Lucida Grande" pitchFamily="2" charset="0"/>
              </a:rPr>
              <a:t>note cards/cheat sheets?</a:t>
            </a:r>
          </a:p>
          <a:p>
            <a:pPr eaLnBrk="1" hangingPunct="1"/>
            <a:r>
              <a:rPr lang="en-US" altLang="en-US" sz="1600">
                <a:latin typeface="Lucida Grande" pitchFamily="2" charset="0"/>
                <a:sym typeface="Lucida Grande" pitchFamily="2" charset="0"/>
              </a:rPr>
              <a:t>if you have doubts, say them! it</a:t>
            </a:r>
            <a:r>
              <a:rPr lang="ja-JP" altLang="en-US" sz="1600">
                <a:latin typeface="Arial" panose="020B0604020202020204" pitchFamily="34" charset="0"/>
                <a:sym typeface="Lucida Grande" pitchFamily="2" charset="0"/>
              </a:rPr>
              <a:t>’</a:t>
            </a:r>
            <a:r>
              <a:rPr lang="en-US" altLang="ja-JP" sz="1600">
                <a:latin typeface="Lucida Grande" pitchFamily="2" charset="0"/>
                <a:sym typeface="Lucida Grande" pitchFamily="2" charset="0"/>
              </a:rPr>
              <a:t>s okay to be wrong. </a:t>
            </a:r>
          </a:p>
          <a:p>
            <a:pPr eaLnBrk="1" hangingPunct="1"/>
            <a:endParaRPr lang="en-US" altLang="en-US" sz="1600">
              <a:latin typeface="Lucida Grande" pitchFamily="2" charset="0"/>
              <a:sym typeface="Lucida Grande" pitchFamily="2" charset="0"/>
            </a:endParaRPr>
          </a:p>
          <a:p>
            <a:pPr eaLnBrk="1" hangingPunct="1"/>
            <a:endParaRPr lang="en-US" altLang="en-US" sz="1600">
              <a:latin typeface="Lucida Grande" pitchFamily="2" charset="0"/>
              <a:sym typeface="Lucida Grande" pitchFamily="2"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Rot="1" noChangeAspect="1" noChangeArrowheads="1"/>
          </p:cNvSpPr>
          <p:nvPr>
            <p:ph type="sldImg"/>
          </p:nvPr>
        </p:nvSpPr>
        <p:spPr>
          <a:solidFill>
            <a:srgbClr val="FFFFFF"/>
          </a:solidFill>
          <a:ln/>
        </p:spPr>
      </p:sp>
      <p:sp>
        <p:nvSpPr>
          <p:cNvPr id="28674" name="Rectangle 2"/>
          <p:cNvSpPr>
            <a:spLocks noGrp="1" noChangeArrowheads="1"/>
          </p:cNvSpPr>
          <p:nvPr>
            <p:ph type="body" idx="1"/>
          </p:nvPr>
        </p:nvSpPr>
        <p:spPr>
          <a:ln/>
        </p:spPr>
        <p:txBody>
          <a:bodyPr/>
          <a:lstStyle/>
          <a:p>
            <a:pPr eaLnBrk="1" hangingPunct="1">
              <a:defRPr/>
            </a:pPr>
            <a:r>
              <a:rPr lang="en-US" sz="1600">
                <a:latin typeface="Lucida Grande" charset="0"/>
                <a:ea typeface="ＭＳ Ｐゴシック" charset="0"/>
                <a:cs typeface="Lucida Grande" charset="0"/>
                <a:sym typeface="Lucida Grande" charset="0"/>
              </a:rPr>
              <a:t>what is special for CS? </a:t>
            </a:r>
          </a:p>
          <a:p>
            <a:pPr eaLnBrk="1" hangingPunct="1">
              <a:defRPr/>
            </a:pPr>
            <a:endParaRPr lang="en-US" sz="1600">
              <a:latin typeface="Lucida Grande" charset="0"/>
              <a:ea typeface="ＭＳ Ｐゴシック" charset="0"/>
              <a:cs typeface="Lucida Grande" charset="0"/>
              <a:sym typeface="Lucida Grande" charset="0"/>
            </a:endParaRPr>
          </a:p>
          <a:p>
            <a:pPr eaLnBrk="1" hangingPunct="1">
              <a:defRPr/>
            </a:pPr>
            <a:r>
              <a:rPr lang="en-US" sz="1600">
                <a:latin typeface="Lucida Grande" charset="0"/>
                <a:ea typeface="ＭＳ Ｐゴシック" charset="0"/>
                <a:cs typeface="Lucida Grande" charset="0"/>
                <a:sym typeface="Lucida Grande" charset="0"/>
              </a:rPr>
              <a:t>root of the issue:</a:t>
            </a:r>
          </a:p>
          <a:p>
            <a:pPr eaLnBrk="1" hangingPunct="1">
              <a:defRPr/>
            </a:pPr>
            <a:r>
              <a:rPr lang="en-US" sz="1600">
                <a:latin typeface="Lucida Grande" charset="0"/>
                <a:ea typeface="ＭＳ Ｐゴシック" charset="0"/>
                <a:cs typeface="Lucida Grande" charset="0"/>
                <a:sym typeface="Lucida Grande" charset="0"/>
              </a:rPr>
              <a:t>What is plagiarism in CS?</a:t>
            </a:r>
          </a:p>
          <a:p>
            <a:pPr eaLnBrk="1" hangingPunct="1">
              <a:defRPr/>
            </a:pPr>
            <a:endParaRPr lang="en-US" sz="1600">
              <a:latin typeface="Lucida Grande" charset="0"/>
              <a:ea typeface="ＭＳ Ｐゴシック" charset="0"/>
              <a:cs typeface="Lucida Grande" charset="0"/>
              <a:sym typeface="Lucida Grande"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Rot="1" noChangeAspect="1" noChangeArrowheads="1"/>
          </p:cNvSpPr>
          <p:nvPr>
            <p:ph type="sldImg"/>
          </p:nvPr>
        </p:nvSpPr>
        <p:spPr>
          <a:solidFill>
            <a:srgbClr val="FFFFFF"/>
          </a:solidFill>
          <a:ln/>
        </p:spPr>
      </p:sp>
      <p:sp>
        <p:nvSpPr>
          <p:cNvPr id="30722" name="Rectangle 2"/>
          <p:cNvSpPr>
            <a:spLocks noGrp="1" noChangeArrowheads="1"/>
          </p:cNvSpPr>
          <p:nvPr>
            <p:ph type="body" idx="1"/>
          </p:nvPr>
        </p:nvSpPr>
        <p:spPr>
          <a:ln/>
        </p:spPr>
        <p:txBody>
          <a:bodyPr/>
          <a:lstStyle/>
          <a:p>
            <a:pPr eaLnBrk="1" hangingPunct="1">
              <a:defRPr/>
            </a:pPr>
            <a:r>
              <a:rPr lang="en-US" sz="1600">
                <a:latin typeface="Lucida Grande" charset="0"/>
                <a:ea typeface="ＭＳ Ｐゴシック" charset="0"/>
                <a:cs typeface="Lucida Grande" charset="0"/>
                <a:sym typeface="Lucida Grande" charset="0"/>
              </a:rPr>
              <a:t>CS honor code provides instructors and students with the following guidelines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Rot="1" noChangeAspect="1" noChangeArrowheads="1"/>
          </p:cNvSpPr>
          <p:nvPr>
            <p:ph type="sldImg"/>
          </p:nvPr>
        </p:nvSpPr>
        <p:spPr>
          <a:solidFill>
            <a:srgbClr val="FFFFFF"/>
          </a:solidFill>
          <a:ln/>
        </p:spPr>
      </p:sp>
      <p:sp>
        <p:nvSpPr>
          <p:cNvPr id="34818" name="Rectangle 2"/>
          <p:cNvSpPr>
            <a:spLocks noGrp="1" noChangeArrowheads="1"/>
          </p:cNvSpPr>
          <p:nvPr>
            <p:ph type="body" idx="1"/>
          </p:nvPr>
        </p:nvSpPr>
        <p:spPr>
          <a:ln/>
        </p:spPr>
        <p:txBody>
          <a:bodyPr/>
          <a:lstStyle/>
          <a:p>
            <a:pPr eaLnBrk="1" hangingPunct="1">
              <a:defRPr/>
            </a:pPr>
            <a:r>
              <a:rPr lang="en-US" sz="1600">
                <a:latin typeface="Lucida Grande" charset="0"/>
                <a:ea typeface="ＭＳ Ｐゴシック" charset="0"/>
                <a:cs typeface="Lucida Grande" charset="0"/>
                <a:sym typeface="Lucida Grande" charset="0"/>
              </a:rPr>
              <a:t>If you are open, easy to talk to, ... you may hear about this kind of stuff. </a:t>
            </a:r>
          </a:p>
          <a:p>
            <a:pPr eaLnBrk="1" hangingPunct="1">
              <a:defRPr/>
            </a:pPr>
            <a:r>
              <a:rPr lang="en-US" sz="1600">
                <a:latin typeface="Lucida Grande" charset="0"/>
                <a:ea typeface="ＭＳ Ｐゴシック" charset="0"/>
                <a:cs typeface="Lucida Grande" charset="0"/>
                <a:sym typeface="Lucida Grande" charset="0"/>
              </a:rPr>
              <a:t>Report it! Come to me if something happens. Think about it right now - who to talk to. </a:t>
            </a:r>
          </a:p>
          <a:p>
            <a:pPr eaLnBrk="1" hangingPunct="1">
              <a:defRPr/>
            </a:pPr>
            <a:endParaRPr lang="en-US" sz="1600">
              <a:latin typeface="Lucida Grande" charset="0"/>
              <a:ea typeface="ＭＳ Ｐゴシック" charset="0"/>
              <a:cs typeface="Lucida Grande" charset="0"/>
              <a:sym typeface="Lucida Grande" charset="0"/>
            </a:endParaRPr>
          </a:p>
          <a:p>
            <a:pPr eaLnBrk="1" hangingPunct="1">
              <a:defRPr/>
            </a:pPr>
            <a:endParaRPr lang="en-US" sz="1600">
              <a:latin typeface="Lucida Grande" charset="0"/>
              <a:ea typeface="ＭＳ Ｐゴシック" charset="0"/>
              <a:cs typeface="Lucida Grande" charset="0"/>
              <a:sym typeface="Lucida Grande"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Rot="1" noChangeAspect="1" noChangeArrowheads="1"/>
          </p:cNvSpPr>
          <p:nvPr>
            <p:ph type="sldImg"/>
          </p:nvPr>
        </p:nvSpPr>
        <p:spPr>
          <a:solidFill>
            <a:srgbClr val="FFFFFF"/>
          </a:solidFill>
          <a:ln/>
        </p:spPr>
      </p:sp>
      <p:sp>
        <p:nvSpPr>
          <p:cNvPr id="36866" name="Rectangle 2"/>
          <p:cNvSpPr>
            <a:spLocks noGrp="1" noChangeArrowheads="1"/>
          </p:cNvSpPr>
          <p:nvPr>
            <p:ph type="body" idx="1"/>
          </p:nvPr>
        </p:nvSpPr>
        <p:spPr>
          <a:ln/>
        </p:spPr>
        <p:txBody>
          <a:bodyPr/>
          <a:lstStyle/>
          <a:p>
            <a:pPr eaLnBrk="1" hangingPunct="1">
              <a:defRPr/>
            </a:pPr>
            <a:r>
              <a:rPr lang="en-US" sz="1600">
                <a:latin typeface="Lucida Grande" charset="0"/>
                <a:ea typeface="ＭＳ Ｐゴシック" charset="0"/>
                <a:cs typeface="Lucida Grande" charset="0"/>
                <a:sym typeface="Lucida Grande" charset="0"/>
              </a:rPr>
              <a:t>If you are open, easy to talk to, ... you may hear about this kind of stuff. </a:t>
            </a:r>
          </a:p>
          <a:p>
            <a:pPr eaLnBrk="1" hangingPunct="1">
              <a:defRPr/>
            </a:pPr>
            <a:r>
              <a:rPr lang="en-US" sz="1600">
                <a:latin typeface="Lucida Grande" charset="0"/>
                <a:ea typeface="ＭＳ Ｐゴシック" charset="0"/>
                <a:cs typeface="Lucida Grande" charset="0"/>
                <a:sym typeface="Lucida Grande" charset="0"/>
              </a:rPr>
              <a:t>Report it! Come to me if something happens. Think about it right now - who to talk to. </a:t>
            </a:r>
          </a:p>
          <a:p>
            <a:pPr eaLnBrk="1" hangingPunct="1">
              <a:defRPr/>
            </a:pPr>
            <a:endParaRPr lang="en-US" sz="1600">
              <a:latin typeface="Lucida Grande" charset="0"/>
              <a:ea typeface="ＭＳ Ｐゴシック" charset="0"/>
              <a:cs typeface="Lucida Grande" charset="0"/>
              <a:sym typeface="Lucida Grande" charset="0"/>
            </a:endParaRPr>
          </a:p>
          <a:p>
            <a:pPr eaLnBrk="1" hangingPunct="1">
              <a:defRPr/>
            </a:pPr>
            <a:r>
              <a:rPr lang="en-US" sz="1600">
                <a:latin typeface="Lucida Grande" charset="0"/>
                <a:ea typeface="ＭＳ Ｐゴシック" charset="0"/>
                <a:cs typeface="Lucida Grande" charset="0"/>
                <a:sym typeface="Lucida Grande" charset="0"/>
              </a:rPr>
              <a:t>The quarter system is short, homies!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Rot="1" noChangeAspect="1" noChangeArrowheads="1"/>
          </p:cNvSpPr>
          <p:nvPr>
            <p:ph type="sldImg"/>
          </p:nvPr>
        </p:nvSpPr>
        <p:spPr>
          <a:solidFill>
            <a:srgbClr val="FFFFFF"/>
          </a:solidFill>
          <a:ln/>
        </p:spPr>
      </p:sp>
      <p:sp>
        <p:nvSpPr>
          <p:cNvPr id="38914" name="Rectangle 2"/>
          <p:cNvSpPr>
            <a:spLocks noGrp="1" noChangeArrowheads="1"/>
          </p:cNvSpPr>
          <p:nvPr>
            <p:ph type="body" idx="1"/>
          </p:nvPr>
        </p:nvSpPr>
        <p:spPr>
          <a:ln/>
        </p:spPr>
        <p:txBody>
          <a:bodyPr/>
          <a:lstStyle/>
          <a:p>
            <a:pPr eaLnBrk="1" hangingPunct="1">
              <a:defRPr/>
            </a:pPr>
            <a:endParaRPr lang="en-US" sz="1600" dirty="0">
              <a:latin typeface="Lucida Grande" charset="0"/>
              <a:ea typeface="ＭＳ Ｐゴシック" charset="0"/>
              <a:cs typeface="Lucida Grande" charset="0"/>
              <a:sym typeface="Lucida Grande"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dirty="0"/>
              <a:t>Click to edit Master title style</a:t>
            </a:r>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281664555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6946900"/>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C3E4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508000" y="342900"/>
            <a:ext cx="9144000" cy="952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dirty="0">
                <a:sym typeface="Futura Book BT" charset="0"/>
              </a:rPr>
              <a:t>Click to edit Master title style</a:t>
            </a:r>
          </a:p>
        </p:txBody>
      </p:sp>
      <p:sp>
        <p:nvSpPr>
          <p:cNvPr id="2050" name="Rectangle 2"/>
          <p:cNvSpPr>
            <a:spLocks noGrp="1" noChangeArrowheads="1"/>
          </p:cNvSpPr>
          <p:nvPr>
            <p:ph type="body" idx="1"/>
          </p:nvPr>
        </p:nvSpPr>
        <p:spPr bwMode="auto">
          <a:xfrm>
            <a:off x="508000" y="1270000"/>
            <a:ext cx="9144000" cy="5588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dirty="0">
                <a:sym typeface="Futura Book BT" charset="0"/>
              </a:rPr>
              <a:t>Click to edit Master text styles</a:t>
            </a:r>
          </a:p>
          <a:p>
            <a:pPr lvl="1"/>
            <a:r>
              <a:rPr lang="en-US" dirty="0">
                <a:sym typeface="Futura Book BT" charset="0"/>
              </a:rPr>
              <a:t>Second level</a:t>
            </a:r>
          </a:p>
          <a:p>
            <a:pPr lvl="1"/>
            <a:r>
              <a:rPr lang="en-US" dirty="0">
                <a:sym typeface="Futura Book BT" charset="0"/>
              </a:rPr>
              <a:t>Second level</a:t>
            </a:r>
          </a:p>
          <a:p>
            <a:pPr lvl="2"/>
            <a:r>
              <a:rPr lang="en-US" dirty="0">
                <a:sym typeface="Futura Book BT" charset="0"/>
              </a:rPr>
              <a:t>Third level</a:t>
            </a:r>
          </a:p>
          <a:p>
            <a:pPr lvl="3"/>
            <a:r>
              <a:rPr lang="en-US" dirty="0">
                <a:sym typeface="Futura Book BT" charset="0"/>
              </a:rPr>
              <a:t>Fourth level</a:t>
            </a:r>
          </a:p>
          <a:p>
            <a:pPr lvl="4"/>
            <a:r>
              <a:rPr lang="en-US" dirty="0">
                <a:sym typeface="Futura Book BT" charset="0"/>
              </a:rPr>
              <a:t>Fifth level</a:t>
            </a:r>
          </a:p>
        </p:txBody>
      </p:sp>
      <p:grpSp>
        <p:nvGrpSpPr>
          <p:cNvPr id="1028" name="Group 5"/>
          <p:cNvGrpSpPr>
            <a:grpSpLocks/>
          </p:cNvGrpSpPr>
          <p:nvPr userDrawn="1"/>
        </p:nvGrpSpPr>
        <p:grpSpPr bwMode="auto">
          <a:xfrm>
            <a:off x="127000" y="6858000"/>
            <a:ext cx="3087688" cy="685800"/>
            <a:chOff x="203201" y="6705600"/>
            <a:chExt cx="3087531" cy="685800"/>
          </a:xfrm>
        </p:grpSpPr>
        <p:pic>
          <p:nvPicPr>
            <p:cNvPr id="1029" name="Picture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3201" y="6705600"/>
              <a:ext cx="4540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Box 4"/>
            <p:cNvSpPr txBox="1">
              <a:spLocks noChangeArrowheads="1"/>
            </p:cNvSpPr>
            <p:nvPr userDrawn="1"/>
          </p:nvSpPr>
          <p:spPr bwMode="auto">
            <a:xfrm>
              <a:off x="736574" y="6705600"/>
              <a:ext cx="1301684"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000000"/>
                  </a:solidFill>
                  <a:latin typeface="News Gothic MT" charset="0"/>
                  <a:ea typeface="ヒラギノ角ゴ ProN W3" charset="0"/>
                  <a:cs typeface="ヒラギノ角ゴ ProN W3" charset="0"/>
                  <a:sym typeface="News Gothic MT" charset="0"/>
                </a:defRPr>
              </a:lvl1pPr>
              <a:lvl2pPr marL="742950" indent="-285750" eaLnBrk="0" hangingPunct="0">
                <a:defRPr sz="3200">
                  <a:solidFill>
                    <a:srgbClr val="000000"/>
                  </a:solidFill>
                  <a:latin typeface="News Gothic MT" charset="0"/>
                  <a:ea typeface="ヒラギノ角ゴ ProN W3" charset="0"/>
                  <a:cs typeface="ヒラギノ角ゴ ProN W3" charset="0"/>
                  <a:sym typeface="News Gothic MT" charset="0"/>
                </a:defRPr>
              </a:lvl2pPr>
              <a:lvl3pPr marL="1143000" indent="-228600" eaLnBrk="0" hangingPunct="0">
                <a:defRPr sz="3200">
                  <a:solidFill>
                    <a:srgbClr val="000000"/>
                  </a:solidFill>
                  <a:latin typeface="News Gothic MT" charset="0"/>
                  <a:ea typeface="ヒラギノ角ゴ ProN W3" charset="0"/>
                  <a:cs typeface="ヒラギノ角ゴ ProN W3" charset="0"/>
                  <a:sym typeface="News Gothic MT" charset="0"/>
                </a:defRPr>
              </a:lvl3pPr>
              <a:lvl4pPr marL="1600200" indent="-228600" eaLnBrk="0" hangingPunct="0">
                <a:defRPr sz="3200">
                  <a:solidFill>
                    <a:srgbClr val="000000"/>
                  </a:solidFill>
                  <a:latin typeface="News Gothic MT" charset="0"/>
                  <a:ea typeface="ヒラギノ角ゴ ProN W3" charset="0"/>
                  <a:cs typeface="ヒラギノ角ゴ ProN W3" charset="0"/>
                  <a:sym typeface="News Gothic MT" charset="0"/>
                </a:defRPr>
              </a:lvl4pPr>
              <a:lvl5pPr marL="2057400" indent="-228600" eaLnBrk="0" hangingPunct="0">
                <a:defRPr sz="3200">
                  <a:solidFill>
                    <a:srgbClr val="000000"/>
                  </a:solidFill>
                  <a:latin typeface="News Gothic MT" charset="0"/>
                  <a:ea typeface="ヒラギノ角ゴ ProN W3" charset="0"/>
                  <a:cs typeface="ヒラギノ角ゴ ProN W3" charset="0"/>
                  <a:sym typeface="News Gothic MT" charset="0"/>
                </a:defRPr>
              </a:lvl5pPr>
              <a:lvl6pPr marL="2514600" indent="-228600" algn="ctr" eaLnBrk="0" fontAlgn="base" hangingPunct="0">
                <a:spcBef>
                  <a:spcPct val="0"/>
                </a:spcBef>
                <a:spcAft>
                  <a:spcPct val="0"/>
                </a:spcAft>
                <a:defRPr sz="3200">
                  <a:solidFill>
                    <a:srgbClr val="000000"/>
                  </a:solidFill>
                  <a:latin typeface="News Gothic MT" charset="0"/>
                  <a:ea typeface="ヒラギノ角ゴ ProN W3" charset="0"/>
                  <a:cs typeface="ヒラギノ角ゴ ProN W3" charset="0"/>
                  <a:sym typeface="News Gothic MT" charset="0"/>
                </a:defRPr>
              </a:lvl6pPr>
              <a:lvl7pPr marL="2971800" indent="-228600" algn="ctr" eaLnBrk="0" fontAlgn="base" hangingPunct="0">
                <a:spcBef>
                  <a:spcPct val="0"/>
                </a:spcBef>
                <a:spcAft>
                  <a:spcPct val="0"/>
                </a:spcAft>
                <a:defRPr sz="3200">
                  <a:solidFill>
                    <a:srgbClr val="000000"/>
                  </a:solidFill>
                  <a:latin typeface="News Gothic MT" charset="0"/>
                  <a:ea typeface="ヒラギノ角ゴ ProN W3" charset="0"/>
                  <a:cs typeface="ヒラギノ角ゴ ProN W3" charset="0"/>
                  <a:sym typeface="News Gothic MT" charset="0"/>
                </a:defRPr>
              </a:lvl7pPr>
              <a:lvl8pPr marL="3429000" indent="-228600" algn="ctr" eaLnBrk="0" fontAlgn="base" hangingPunct="0">
                <a:spcBef>
                  <a:spcPct val="0"/>
                </a:spcBef>
                <a:spcAft>
                  <a:spcPct val="0"/>
                </a:spcAft>
                <a:defRPr sz="3200">
                  <a:solidFill>
                    <a:srgbClr val="000000"/>
                  </a:solidFill>
                  <a:latin typeface="News Gothic MT" charset="0"/>
                  <a:ea typeface="ヒラギノ角ゴ ProN W3" charset="0"/>
                  <a:cs typeface="ヒラギノ角ゴ ProN W3" charset="0"/>
                  <a:sym typeface="News Gothic MT" charset="0"/>
                </a:defRPr>
              </a:lvl8pPr>
              <a:lvl9pPr marL="3886200" indent="-228600" algn="ctr" eaLnBrk="0" fontAlgn="base" hangingPunct="0">
                <a:spcBef>
                  <a:spcPct val="0"/>
                </a:spcBef>
                <a:spcAft>
                  <a:spcPct val="0"/>
                </a:spcAft>
                <a:defRPr sz="3200">
                  <a:solidFill>
                    <a:srgbClr val="000000"/>
                  </a:solidFill>
                  <a:latin typeface="News Gothic MT" charset="0"/>
                  <a:ea typeface="ヒラギノ角ゴ ProN W3" charset="0"/>
                  <a:cs typeface="ヒラギノ角ゴ ProN W3" charset="0"/>
                  <a:sym typeface="News Gothic MT" charset="0"/>
                </a:defRPr>
              </a:lvl9pPr>
            </a:lstStyle>
            <a:p>
              <a:pPr eaLnBrk="1" hangingPunct="1">
                <a:defRPr/>
              </a:pPr>
              <a:r>
                <a:rPr lang="en-US" sz="2400">
                  <a:solidFill>
                    <a:srgbClr val="780710"/>
                  </a:solidFill>
                  <a:latin typeface="Source Sans Pro" charset="0"/>
                </a:rPr>
                <a:t>Stanford</a:t>
              </a:r>
            </a:p>
          </p:txBody>
        </p:sp>
        <p:sp>
          <p:nvSpPr>
            <p:cNvPr id="1031" name="TextBox 11"/>
            <p:cNvSpPr txBox="1">
              <a:spLocks noChangeArrowheads="1"/>
            </p:cNvSpPr>
            <p:nvPr userDrawn="1"/>
          </p:nvSpPr>
          <p:spPr bwMode="auto">
            <a:xfrm>
              <a:off x="1346143" y="7021513"/>
              <a:ext cx="1944589"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000000"/>
                  </a:solidFill>
                  <a:latin typeface="News Gothic MT" charset="0"/>
                  <a:ea typeface="ヒラギノ角ゴ ProN W3" charset="0"/>
                  <a:cs typeface="ヒラギノ角ゴ ProN W3" charset="0"/>
                  <a:sym typeface="News Gothic MT" charset="0"/>
                </a:defRPr>
              </a:lvl1pPr>
              <a:lvl2pPr marL="742950" indent="-285750" eaLnBrk="0" hangingPunct="0">
                <a:defRPr sz="3200">
                  <a:solidFill>
                    <a:srgbClr val="000000"/>
                  </a:solidFill>
                  <a:latin typeface="News Gothic MT" charset="0"/>
                  <a:ea typeface="ヒラギノ角ゴ ProN W3" charset="0"/>
                  <a:cs typeface="ヒラギノ角ゴ ProN W3" charset="0"/>
                  <a:sym typeface="News Gothic MT" charset="0"/>
                </a:defRPr>
              </a:lvl2pPr>
              <a:lvl3pPr marL="1143000" indent="-228600" eaLnBrk="0" hangingPunct="0">
                <a:defRPr sz="3200">
                  <a:solidFill>
                    <a:srgbClr val="000000"/>
                  </a:solidFill>
                  <a:latin typeface="News Gothic MT" charset="0"/>
                  <a:ea typeface="ヒラギノ角ゴ ProN W3" charset="0"/>
                  <a:cs typeface="ヒラギノ角ゴ ProN W3" charset="0"/>
                  <a:sym typeface="News Gothic MT" charset="0"/>
                </a:defRPr>
              </a:lvl3pPr>
              <a:lvl4pPr marL="1600200" indent="-228600" eaLnBrk="0" hangingPunct="0">
                <a:defRPr sz="3200">
                  <a:solidFill>
                    <a:srgbClr val="000000"/>
                  </a:solidFill>
                  <a:latin typeface="News Gothic MT" charset="0"/>
                  <a:ea typeface="ヒラギノ角ゴ ProN W3" charset="0"/>
                  <a:cs typeface="ヒラギノ角ゴ ProN W3" charset="0"/>
                  <a:sym typeface="News Gothic MT" charset="0"/>
                </a:defRPr>
              </a:lvl4pPr>
              <a:lvl5pPr marL="2057400" indent="-228600" eaLnBrk="0" hangingPunct="0">
                <a:defRPr sz="3200">
                  <a:solidFill>
                    <a:srgbClr val="000000"/>
                  </a:solidFill>
                  <a:latin typeface="News Gothic MT" charset="0"/>
                  <a:ea typeface="ヒラギノ角ゴ ProN W3" charset="0"/>
                  <a:cs typeface="ヒラギノ角ゴ ProN W3" charset="0"/>
                  <a:sym typeface="News Gothic MT" charset="0"/>
                </a:defRPr>
              </a:lvl5pPr>
              <a:lvl6pPr marL="2514600" indent="-228600" algn="ctr" eaLnBrk="0" fontAlgn="base" hangingPunct="0">
                <a:spcBef>
                  <a:spcPct val="0"/>
                </a:spcBef>
                <a:spcAft>
                  <a:spcPct val="0"/>
                </a:spcAft>
                <a:defRPr sz="3200">
                  <a:solidFill>
                    <a:srgbClr val="000000"/>
                  </a:solidFill>
                  <a:latin typeface="News Gothic MT" charset="0"/>
                  <a:ea typeface="ヒラギノ角ゴ ProN W3" charset="0"/>
                  <a:cs typeface="ヒラギノ角ゴ ProN W3" charset="0"/>
                  <a:sym typeface="News Gothic MT" charset="0"/>
                </a:defRPr>
              </a:lvl6pPr>
              <a:lvl7pPr marL="2971800" indent="-228600" algn="ctr" eaLnBrk="0" fontAlgn="base" hangingPunct="0">
                <a:spcBef>
                  <a:spcPct val="0"/>
                </a:spcBef>
                <a:spcAft>
                  <a:spcPct val="0"/>
                </a:spcAft>
                <a:defRPr sz="3200">
                  <a:solidFill>
                    <a:srgbClr val="000000"/>
                  </a:solidFill>
                  <a:latin typeface="News Gothic MT" charset="0"/>
                  <a:ea typeface="ヒラギノ角ゴ ProN W3" charset="0"/>
                  <a:cs typeface="ヒラギノ角ゴ ProN W3" charset="0"/>
                  <a:sym typeface="News Gothic MT" charset="0"/>
                </a:defRPr>
              </a:lvl7pPr>
              <a:lvl8pPr marL="3429000" indent="-228600" algn="ctr" eaLnBrk="0" fontAlgn="base" hangingPunct="0">
                <a:spcBef>
                  <a:spcPct val="0"/>
                </a:spcBef>
                <a:spcAft>
                  <a:spcPct val="0"/>
                </a:spcAft>
                <a:defRPr sz="3200">
                  <a:solidFill>
                    <a:srgbClr val="000000"/>
                  </a:solidFill>
                  <a:latin typeface="News Gothic MT" charset="0"/>
                  <a:ea typeface="ヒラギノ角ゴ ProN W3" charset="0"/>
                  <a:cs typeface="ヒラギノ角ゴ ProN W3" charset="0"/>
                  <a:sym typeface="News Gothic MT" charset="0"/>
                </a:defRPr>
              </a:lvl8pPr>
              <a:lvl9pPr marL="3886200" indent="-228600" algn="ctr" eaLnBrk="0" fontAlgn="base" hangingPunct="0">
                <a:spcBef>
                  <a:spcPct val="0"/>
                </a:spcBef>
                <a:spcAft>
                  <a:spcPct val="0"/>
                </a:spcAft>
                <a:defRPr sz="3200">
                  <a:solidFill>
                    <a:srgbClr val="000000"/>
                  </a:solidFill>
                  <a:latin typeface="News Gothic MT" charset="0"/>
                  <a:ea typeface="ヒラギノ角ゴ ProN W3" charset="0"/>
                  <a:cs typeface="ヒラギノ角ゴ ProN W3" charset="0"/>
                  <a:sym typeface="News Gothic MT" charset="0"/>
                </a:defRPr>
              </a:lvl9pPr>
            </a:lstStyle>
            <a:p>
              <a:pPr eaLnBrk="1" hangingPunct="1">
                <a:defRPr/>
              </a:pPr>
              <a:r>
                <a:rPr lang="en-US" sz="1800">
                  <a:solidFill>
                    <a:schemeClr val="bg1"/>
                  </a:solidFill>
                  <a:latin typeface="Source Sans Pro" charset="0"/>
                </a:rPr>
                <a:t>Computer Science</a:t>
              </a:r>
            </a:p>
          </p:txBody>
        </p:sp>
      </p:grpSp>
    </p:spTree>
  </p:cSld>
  <p:clrMap bg1="lt1" tx1="dk1" bg2="lt2" tx2="dk2" accent1="accent1" accent2="accent2" accent3="accent3" accent4="accent4" accent5="accent5" accent6="accent6" hlink="hlink" folHlink="folHlink"/>
  <p:sldLayoutIdLst>
    <p:sldLayoutId id="2147483650" r:id="rId1"/>
    <p:sldLayoutId id="2147483651" r:id="rId2"/>
  </p:sldLayoutIdLst>
  <p:transition/>
  <p:txStyles>
    <p:titleStyle>
      <a:lvl1pPr algn="ctr" rtl="0" eaLnBrk="0" fontAlgn="base" hangingPunct="0">
        <a:spcBef>
          <a:spcPct val="0"/>
        </a:spcBef>
        <a:spcAft>
          <a:spcPct val="0"/>
        </a:spcAft>
        <a:defRPr sz="4000">
          <a:solidFill>
            <a:schemeClr val="bg1"/>
          </a:solidFill>
          <a:latin typeface="Source Sans Pro"/>
          <a:ea typeface="+mj-ea"/>
          <a:cs typeface="+mj-cs"/>
          <a:sym typeface="Futura Book BT" panose="020B0502020204020303" pitchFamily="34" charset="0"/>
        </a:defRPr>
      </a:lvl1pPr>
      <a:lvl2pPr algn="ctr" rtl="0" eaLnBrk="0" fontAlgn="base" hangingPunct="0">
        <a:spcBef>
          <a:spcPct val="0"/>
        </a:spcBef>
        <a:spcAft>
          <a:spcPct val="0"/>
        </a:spcAft>
        <a:defRPr sz="4000">
          <a:solidFill>
            <a:schemeClr val="bg1"/>
          </a:solidFill>
          <a:latin typeface="Source Sans Pro" charset="0"/>
          <a:ea typeface="ヒラギノ角ゴ ProN W3" charset="0"/>
          <a:cs typeface="ヒラギノ角ゴ ProN W3" charset="0"/>
          <a:sym typeface="Futura Book BT" panose="020B0502020204020303" pitchFamily="34" charset="0"/>
        </a:defRPr>
      </a:lvl2pPr>
      <a:lvl3pPr algn="ctr" rtl="0" eaLnBrk="0" fontAlgn="base" hangingPunct="0">
        <a:spcBef>
          <a:spcPct val="0"/>
        </a:spcBef>
        <a:spcAft>
          <a:spcPct val="0"/>
        </a:spcAft>
        <a:defRPr sz="4000">
          <a:solidFill>
            <a:schemeClr val="bg1"/>
          </a:solidFill>
          <a:latin typeface="Source Sans Pro" charset="0"/>
          <a:ea typeface="ヒラギノ角ゴ ProN W3" charset="0"/>
          <a:cs typeface="ヒラギノ角ゴ ProN W3" charset="0"/>
          <a:sym typeface="Futura Book BT" panose="020B0502020204020303" pitchFamily="34" charset="0"/>
        </a:defRPr>
      </a:lvl3pPr>
      <a:lvl4pPr algn="ctr" rtl="0" eaLnBrk="0" fontAlgn="base" hangingPunct="0">
        <a:spcBef>
          <a:spcPct val="0"/>
        </a:spcBef>
        <a:spcAft>
          <a:spcPct val="0"/>
        </a:spcAft>
        <a:defRPr sz="4000">
          <a:solidFill>
            <a:schemeClr val="bg1"/>
          </a:solidFill>
          <a:latin typeface="Source Sans Pro" charset="0"/>
          <a:ea typeface="ヒラギノ角ゴ ProN W3" charset="0"/>
          <a:cs typeface="ヒラギノ角ゴ ProN W3" charset="0"/>
          <a:sym typeface="Futura Book BT" panose="020B0502020204020303" pitchFamily="34" charset="0"/>
        </a:defRPr>
      </a:lvl4pPr>
      <a:lvl5pPr algn="ctr" rtl="0" eaLnBrk="0" fontAlgn="base" hangingPunct="0">
        <a:spcBef>
          <a:spcPct val="0"/>
        </a:spcBef>
        <a:spcAft>
          <a:spcPct val="0"/>
        </a:spcAft>
        <a:defRPr sz="4000">
          <a:solidFill>
            <a:schemeClr val="bg1"/>
          </a:solidFill>
          <a:latin typeface="Source Sans Pro" charset="0"/>
          <a:ea typeface="ヒラギノ角ゴ ProN W3" charset="0"/>
          <a:cs typeface="ヒラギノ角ゴ ProN W3" charset="0"/>
          <a:sym typeface="Futura Book BT" panose="020B0502020204020303" pitchFamily="34" charset="0"/>
        </a:defRPr>
      </a:lvl5pPr>
      <a:lvl6pPr marL="457200" algn="ctr" rtl="0" fontAlgn="base">
        <a:spcBef>
          <a:spcPct val="0"/>
        </a:spcBef>
        <a:spcAft>
          <a:spcPct val="0"/>
        </a:spcAft>
        <a:defRPr sz="4800">
          <a:solidFill>
            <a:srgbClr val="333333"/>
          </a:solidFill>
          <a:latin typeface="Futura Book BT" charset="0"/>
          <a:ea typeface="ヒラギノ角ゴ ProN W3" charset="0"/>
          <a:cs typeface="ヒラギノ角ゴ ProN W3" charset="0"/>
          <a:sym typeface="Futura Book BT" charset="0"/>
        </a:defRPr>
      </a:lvl6pPr>
      <a:lvl7pPr marL="914400" algn="ctr" rtl="0" fontAlgn="base">
        <a:spcBef>
          <a:spcPct val="0"/>
        </a:spcBef>
        <a:spcAft>
          <a:spcPct val="0"/>
        </a:spcAft>
        <a:defRPr sz="4800">
          <a:solidFill>
            <a:srgbClr val="333333"/>
          </a:solidFill>
          <a:latin typeface="Futura Book BT" charset="0"/>
          <a:ea typeface="ヒラギノ角ゴ ProN W3" charset="0"/>
          <a:cs typeface="ヒラギノ角ゴ ProN W3" charset="0"/>
          <a:sym typeface="Futura Book BT" charset="0"/>
        </a:defRPr>
      </a:lvl7pPr>
      <a:lvl8pPr marL="1371600" algn="ctr" rtl="0" fontAlgn="base">
        <a:spcBef>
          <a:spcPct val="0"/>
        </a:spcBef>
        <a:spcAft>
          <a:spcPct val="0"/>
        </a:spcAft>
        <a:defRPr sz="4800">
          <a:solidFill>
            <a:srgbClr val="333333"/>
          </a:solidFill>
          <a:latin typeface="Futura Book BT" charset="0"/>
          <a:ea typeface="ヒラギノ角ゴ ProN W3" charset="0"/>
          <a:cs typeface="ヒラギノ角ゴ ProN W3" charset="0"/>
          <a:sym typeface="Futura Book BT" charset="0"/>
        </a:defRPr>
      </a:lvl8pPr>
      <a:lvl9pPr marL="1828800" algn="ctr" rtl="0" fontAlgn="base">
        <a:spcBef>
          <a:spcPct val="0"/>
        </a:spcBef>
        <a:spcAft>
          <a:spcPct val="0"/>
        </a:spcAft>
        <a:defRPr sz="4800">
          <a:solidFill>
            <a:srgbClr val="333333"/>
          </a:solidFill>
          <a:latin typeface="Futura Book BT" charset="0"/>
          <a:ea typeface="ヒラギノ角ゴ ProN W3" charset="0"/>
          <a:cs typeface="ヒラギノ角ゴ ProN W3" charset="0"/>
          <a:sym typeface="Futura Book BT" charset="0"/>
        </a:defRPr>
      </a:lvl9pPr>
    </p:titleStyle>
    <p:bodyStyle>
      <a:lvl1pPr marL="342900" indent="-800100" algn="l" rtl="0" eaLnBrk="0" fontAlgn="base" hangingPunct="0">
        <a:spcBef>
          <a:spcPts val="600"/>
        </a:spcBef>
        <a:spcAft>
          <a:spcPts val="600"/>
        </a:spcAft>
        <a:buSzPct val="100000"/>
        <a:buFont typeface="Futura Book BT" panose="020B0502020204020303" pitchFamily="34" charset="0"/>
        <a:buChar char="‣"/>
        <a:defRPr sz="2400">
          <a:solidFill>
            <a:schemeClr val="bg1"/>
          </a:solidFill>
          <a:latin typeface="Source Sans Pro"/>
          <a:ea typeface="+mn-ea"/>
          <a:cs typeface="+mn-cs"/>
          <a:sym typeface="Futura Book BT" panose="020B0502020204020303" pitchFamily="34" charset="0"/>
        </a:defRPr>
      </a:lvl1pPr>
      <a:lvl2pPr marL="914400" indent="-457200" algn="l" rtl="0" eaLnBrk="0" fontAlgn="base" hangingPunct="0">
        <a:spcBef>
          <a:spcPct val="0"/>
        </a:spcBef>
        <a:spcAft>
          <a:spcPct val="0"/>
        </a:spcAft>
        <a:buSzPct val="100000"/>
        <a:buFont typeface="Arial" panose="020B0604020202020204" pitchFamily="34" charset="0"/>
        <a:buChar char="•"/>
        <a:defRPr sz="2000">
          <a:solidFill>
            <a:schemeClr val="bg1"/>
          </a:solidFill>
          <a:latin typeface="Source Sans Pro"/>
          <a:ea typeface="+mn-ea"/>
          <a:cs typeface="+mn-cs"/>
          <a:sym typeface="Futura Book BT" panose="020B0502020204020303" pitchFamily="34" charset="0"/>
        </a:defRPr>
      </a:lvl2pPr>
      <a:lvl3pPr marL="1155700" indent="-254000" algn="l" rtl="0" eaLnBrk="0" fontAlgn="base" hangingPunct="0">
        <a:spcBef>
          <a:spcPts val="800"/>
        </a:spcBef>
        <a:spcAft>
          <a:spcPct val="0"/>
        </a:spcAft>
        <a:buClr>
          <a:schemeClr val="bg1"/>
        </a:buClr>
        <a:buSzPct val="100000"/>
        <a:buFont typeface="Futura Book BT" panose="020B0502020204020303" pitchFamily="34" charset="0"/>
        <a:buChar char="•"/>
        <a:defRPr sz="2000">
          <a:solidFill>
            <a:schemeClr val="bg1"/>
          </a:solidFill>
          <a:latin typeface="Source Sans Pro"/>
          <a:ea typeface="+mn-ea"/>
          <a:cs typeface="+mn-cs"/>
          <a:sym typeface="Futura Book BT" panose="020B0502020204020303" pitchFamily="34" charset="0"/>
        </a:defRPr>
      </a:lvl3pPr>
      <a:lvl4pPr marL="1511300" indent="-254000" algn="l" rtl="0" eaLnBrk="0" fontAlgn="base" hangingPunct="0">
        <a:spcBef>
          <a:spcPts val="800"/>
        </a:spcBef>
        <a:spcAft>
          <a:spcPct val="0"/>
        </a:spcAft>
        <a:buSzPct val="100000"/>
        <a:buFont typeface="Futura Book BT" panose="020B0502020204020303" pitchFamily="34" charset="0"/>
        <a:buChar char="•"/>
        <a:defRPr sz="2000">
          <a:solidFill>
            <a:schemeClr val="bg1"/>
          </a:solidFill>
          <a:latin typeface="Source Sans Pro"/>
          <a:ea typeface="+mn-ea"/>
          <a:cs typeface="+mn-cs"/>
          <a:sym typeface="Futura Book BT" panose="020B0502020204020303" pitchFamily="34" charset="0"/>
        </a:defRPr>
      </a:lvl4pPr>
      <a:lvl5pPr marL="1854200" indent="-254000" algn="l" rtl="0" eaLnBrk="0" fontAlgn="base" hangingPunct="0">
        <a:spcBef>
          <a:spcPts val="800"/>
        </a:spcBef>
        <a:spcAft>
          <a:spcPct val="0"/>
        </a:spcAft>
        <a:buSzPct val="100000"/>
        <a:buFont typeface="Futura Book BT" panose="020B0502020204020303" pitchFamily="34" charset="0"/>
        <a:buChar char="•"/>
        <a:defRPr sz="2000">
          <a:solidFill>
            <a:schemeClr val="bg1"/>
          </a:solidFill>
          <a:latin typeface="Source Sans Pro"/>
          <a:ea typeface="+mn-ea"/>
          <a:cs typeface="+mn-cs"/>
          <a:sym typeface="Futura Book BT" panose="020B0502020204020303" pitchFamily="34" charset="0"/>
        </a:defRPr>
      </a:lvl5pPr>
      <a:lvl6pPr marL="2311400" indent="-254000" algn="l" rtl="0" fontAlgn="base">
        <a:spcBef>
          <a:spcPts val="800"/>
        </a:spcBef>
        <a:spcAft>
          <a:spcPct val="0"/>
        </a:spcAft>
        <a:buClr>
          <a:srgbClr val="000000"/>
        </a:buClr>
        <a:buSzPct val="100000"/>
        <a:buFont typeface="Futura Book BT" charset="0"/>
        <a:buChar char="•"/>
        <a:defRPr sz="2000">
          <a:solidFill>
            <a:schemeClr val="tx1"/>
          </a:solidFill>
          <a:latin typeface="+mn-lt"/>
          <a:ea typeface="+mn-ea"/>
          <a:cs typeface="+mn-cs"/>
          <a:sym typeface="Futura Book BT" charset="0"/>
        </a:defRPr>
      </a:lvl6pPr>
      <a:lvl7pPr marL="2768600" indent="-254000" algn="l" rtl="0" fontAlgn="base">
        <a:spcBef>
          <a:spcPts val="800"/>
        </a:spcBef>
        <a:spcAft>
          <a:spcPct val="0"/>
        </a:spcAft>
        <a:buClr>
          <a:srgbClr val="000000"/>
        </a:buClr>
        <a:buSzPct val="100000"/>
        <a:buFont typeface="Futura Book BT" charset="0"/>
        <a:buChar char="•"/>
        <a:defRPr sz="2000">
          <a:solidFill>
            <a:schemeClr val="tx1"/>
          </a:solidFill>
          <a:latin typeface="+mn-lt"/>
          <a:ea typeface="+mn-ea"/>
          <a:cs typeface="+mn-cs"/>
          <a:sym typeface="Futura Book BT" charset="0"/>
        </a:defRPr>
      </a:lvl7pPr>
      <a:lvl8pPr marL="3225800" indent="-254000" algn="l" rtl="0" fontAlgn="base">
        <a:spcBef>
          <a:spcPts val="800"/>
        </a:spcBef>
        <a:spcAft>
          <a:spcPct val="0"/>
        </a:spcAft>
        <a:buClr>
          <a:srgbClr val="000000"/>
        </a:buClr>
        <a:buSzPct val="100000"/>
        <a:buFont typeface="Futura Book BT" charset="0"/>
        <a:buChar char="•"/>
        <a:defRPr sz="2000">
          <a:solidFill>
            <a:schemeClr val="tx1"/>
          </a:solidFill>
          <a:latin typeface="+mn-lt"/>
          <a:ea typeface="+mn-ea"/>
          <a:cs typeface="+mn-cs"/>
          <a:sym typeface="Futura Book BT" charset="0"/>
        </a:defRPr>
      </a:lvl8pPr>
      <a:lvl9pPr marL="3683000" indent="-254000" algn="l" rtl="0" fontAlgn="base">
        <a:spcBef>
          <a:spcPts val="800"/>
        </a:spcBef>
        <a:spcAft>
          <a:spcPct val="0"/>
        </a:spcAft>
        <a:buClr>
          <a:srgbClr val="000000"/>
        </a:buClr>
        <a:buSzPct val="100000"/>
        <a:buFont typeface="Futura Book BT" charset="0"/>
        <a:buChar char="•"/>
        <a:defRPr sz="2000">
          <a:solidFill>
            <a:schemeClr val="tx1"/>
          </a:solidFill>
          <a:latin typeface="+mn-lt"/>
          <a:ea typeface="+mn-ea"/>
          <a:cs typeface="+mn-cs"/>
          <a:sym typeface="Futura Book B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hyperlink" Target="http://www.stanford.edu/group/DRC/"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harass.stanford.ed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harass.stanford.e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coursework.stanford.edu" TargetMode="External"/><Relationship Id="rId2" Type="http://schemas.openxmlformats.org/officeDocument/2006/relationships/hyperlink" Target="http://courses.stanford.edu" TargetMode="External"/><Relationship Id="rId1" Type="http://schemas.openxmlformats.org/officeDocument/2006/relationships/slideLayout" Target="../slideLayouts/slideLayout2.xml"/><Relationship Id="rId5" Type="http://schemas.openxmlformats.org/officeDocument/2006/relationships/hyperlink" Target="https://canvas.stanford.edu/" TargetMode="External"/><Relationship Id="rId4" Type="http://schemas.openxmlformats.org/officeDocument/2006/relationships/hyperlink" Target="http://courseware.stanford.ed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piazzza.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teachingcommons.stanford.edu/teaching-service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stanford.edu/dept/undergrad/cgi-bin/drupal_ual/ARS_index.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thebridge.stanford.edu" TargetMode="External"/><Relationship Id="rId4" Type="http://schemas.openxmlformats.org/officeDocument/2006/relationships/hyperlink" Target="http://vaden.stanford.edu/caps/index.htm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oae.stanford.edu/video-resource-teaching-assista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oae.stanford.edu/video-resource-teaching-assistant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ommunitystandards.stanford.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smajor.stanford.edu/HonorCode.shtml" TargetMode="External"/><Relationship Id="rId2" Type="http://schemas.openxmlformats.org/officeDocument/2006/relationships/hyperlink" Target="https://communitystandards.stanford.edu/" TargetMode="External"/><Relationship Id="rId1" Type="http://schemas.openxmlformats.org/officeDocument/2006/relationships/slideLayout" Target="../slideLayouts/slideLayout2.xml"/><Relationship Id="rId4" Type="http://schemas.openxmlformats.org/officeDocument/2006/relationships/hyperlink" Target="http://stanfordvideo.stanford.edu/stream/oja/hc-computer_science.html"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3" name="Group 4"/>
          <p:cNvGrpSpPr>
            <a:grpSpLocks/>
          </p:cNvGrpSpPr>
          <p:nvPr/>
        </p:nvGrpSpPr>
        <p:grpSpPr bwMode="auto">
          <a:xfrm>
            <a:off x="2413000" y="1447800"/>
            <a:ext cx="5341938" cy="3103563"/>
            <a:chOff x="34" y="34"/>
            <a:chExt cx="2524" cy="1582"/>
          </a:xfrm>
        </p:grpSpPr>
        <p:pic>
          <p:nvPicPr>
            <p:cNvPr id="3076" name="Picture 2"/>
            <p:cNvPicPr>
              <a:picLocks noChangeAspect="1" noChangeArrowheads="1"/>
            </p:cNvPicPr>
            <p:nvPr/>
          </p:nvPicPr>
          <p:blipFill>
            <a:blip r:embed="rId3">
              <a:extLst>
                <a:ext uri="{28A0092B-C50C-407E-A947-70E740481C1C}">
                  <a14:useLocalDpi xmlns:a14="http://schemas.microsoft.com/office/drawing/2010/main" val="0"/>
                </a:ext>
              </a:extLst>
            </a:blip>
            <a:srcRect t="8333" b="8333"/>
            <a:stretch>
              <a:fillRect/>
            </a:stretch>
          </p:blipFill>
          <p:spPr bwMode="auto">
            <a:xfrm>
              <a:off x="40" y="40"/>
              <a:ext cx="2512" cy="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77" name="Picture 3"/>
            <p:cNvPicPr>
              <a:picLocks noChangeArrowheads="1"/>
            </p:cNvPicPr>
            <p:nvPr/>
          </p:nvPicPr>
          <p:blipFill>
            <a:blip r:embed="rId4">
              <a:extLst>
                <a:ext uri="{28A0092B-C50C-407E-A947-70E740481C1C}">
                  <a14:useLocalDpi xmlns:a14="http://schemas.microsoft.com/office/drawing/2010/main" val="0"/>
                </a:ext>
              </a:extLst>
            </a:blip>
            <a:srcRect l="1321" t="2065" r="1302" b="1920"/>
            <a:stretch>
              <a:fillRect/>
            </a:stretch>
          </p:blipFill>
          <p:spPr bwMode="auto">
            <a:xfrm>
              <a:off x="34" y="34"/>
              <a:ext cx="2524" cy="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5361" name="Rectangle 1"/>
          <p:cNvSpPr>
            <a:spLocks noGrp="1" noChangeArrowheads="1"/>
          </p:cNvSpPr>
          <p:nvPr>
            <p:ph type="ctrTitle"/>
          </p:nvPr>
        </p:nvSpPr>
        <p:spPr>
          <a:xfrm>
            <a:off x="736600" y="228600"/>
            <a:ext cx="8636000" cy="1633538"/>
          </a:xfrm>
        </p:spPr>
        <p:txBody>
          <a:bodyPr/>
          <a:lstStyle/>
          <a:p>
            <a:pPr>
              <a:defRPr/>
            </a:pPr>
            <a:r>
              <a:rPr lang="en-US" dirty="0">
                <a:sym typeface="Futura Book BT" charset="0"/>
              </a:rPr>
              <a:t>New CA Training</a:t>
            </a:r>
          </a:p>
        </p:txBody>
      </p:sp>
      <p:sp>
        <p:nvSpPr>
          <p:cNvPr id="2" name="Subtitle 1"/>
          <p:cNvSpPr>
            <a:spLocks noGrp="1"/>
          </p:cNvSpPr>
          <p:nvPr>
            <p:ph type="subTitle" idx="1"/>
          </p:nvPr>
        </p:nvSpPr>
        <p:spPr>
          <a:xfrm>
            <a:off x="1574800" y="4953000"/>
            <a:ext cx="7112000" cy="1947863"/>
          </a:xfrm>
        </p:spPr>
        <p:txBody>
          <a:bodyPr/>
          <a:lstStyle/>
          <a:p>
            <a:r>
              <a:rPr lang="en-US" altLang="en-US" dirty="0">
                <a:latin typeface="Source Sans Pro" pitchFamily="2" charset="0"/>
              </a:rPr>
              <a:t>Stanford Computer Science Department</a:t>
            </a:r>
          </a:p>
          <a:p>
            <a:pPr>
              <a:spcBef>
                <a:spcPct val="0"/>
              </a:spcBef>
            </a:pPr>
            <a:r>
              <a:rPr lang="en-US" altLang="en-US" dirty="0">
                <a:latin typeface="Source Sans Pro" pitchFamily="2" charset="0"/>
              </a:rPr>
              <a:t>Fall 2016 – 2017</a:t>
            </a:r>
          </a:p>
          <a:p>
            <a:pPr>
              <a:spcBef>
                <a:spcPct val="0"/>
              </a:spcBef>
            </a:pPr>
            <a:endParaRPr lang="en-US" altLang="en-US" dirty="0">
              <a:latin typeface="Source Sans Pro" pitchFamily="2" charset="0"/>
            </a:endParaRPr>
          </a:p>
          <a:p>
            <a:pPr>
              <a:spcBef>
                <a:spcPct val="0"/>
              </a:spcBef>
            </a:pPr>
            <a:r>
              <a:rPr lang="en-US" altLang="en-US" dirty="0">
                <a:latin typeface="Source Sans Pro" pitchFamily="2" charset="0"/>
              </a:rPr>
              <a:t>David Hyde and Jason Riggs</a:t>
            </a:r>
          </a:p>
          <a:p>
            <a:pPr>
              <a:spcBef>
                <a:spcPct val="0"/>
              </a:spcBef>
            </a:pPr>
            <a:r>
              <a:rPr lang="en-US" altLang="en-US" dirty="0">
                <a:latin typeface="Source Sans Pro" pitchFamily="2" charset="0"/>
              </a:rPr>
              <a:t>CS Department CA Mentors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p:txBody>
          <a:bodyPr/>
          <a:lstStyle/>
          <a:p>
            <a:pPr>
              <a:defRPr/>
            </a:pPr>
            <a:r>
              <a:rPr lang="en-US" dirty="0">
                <a:sym typeface="Futura Book BT" charset="0"/>
              </a:rPr>
              <a:t>students with disabilities</a:t>
            </a:r>
          </a:p>
        </p:txBody>
      </p:sp>
      <p:sp>
        <p:nvSpPr>
          <p:cNvPr id="31746" name="Rectangle 2"/>
          <p:cNvSpPr>
            <a:spLocks noGrp="1" noChangeArrowheads="1"/>
          </p:cNvSpPr>
          <p:nvPr>
            <p:ph idx="1"/>
          </p:nvPr>
        </p:nvSpPr>
        <p:spPr>
          <a:xfrm>
            <a:off x="1727200" y="1447800"/>
            <a:ext cx="6934200" cy="5588000"/>
          </a:xfrm>
        </p:spPr>
        <p:txBody>
          <a:bodyPr/>
          <a:lstStyle/>
          <a:p>
            <a:pPr marL="457200" indent="-457200">
              <a:buFont typeface="Futura Book BT" charset="0"/>
              <a:buChar char="‣"/>
              <a:defRPr/>
            </a:pPr>
            <a:r>
              <a:rPr lang="en-US" dirty="0">
                <a:sym typeface="Futura Book BT" charset="0"/>
              </a:rPr>
              <a:t>Student must initiate request for special aid with the Office of Accessible Education (not the CA)</a:t>
            </a:r>
          </a:p>
          <a:p>
            <a:pPr lvl="1">
              <a:spcBef>
                <a:spcPts val="0"/>
              </a:spcBef>
              <a:spcAft>
                <a:spcPts val="0"/>
              </a:spcAft>
              <a:buFont typeface="Arial"/>
              <a:buChar char="•"/>
              <a:defRPr/>
            </a:pPr>
            <a:r>
              <a:rPr lang="en-US" dirty="0">
                <a:sym typeface="Futura Book BT" charset="0"/>
                <a:hlinkClick r:id="rId2"/>
              </a:rPr>
              <a:t>http://studentaffairs.stanford.edu/oae</a:t>
            </a:r>
            <a:endParaRPr lang="en-US" dirty="0">
              <a:sym typeface="Futura Book BT" charset="0"/>
            </a:endParaRPr>
          </a:p>
          <a:p>
            <a:pPr lvl="1">
              <a:spcBef>
                <a:spcPts val="0"/>
              </a:spcBef>
              <a:spcAft>
                <a:spcPts val="0"/>
              </a:spcAft>
              <a:buFont typeface="Arial"/>
              <a:buChar char="•"/>
              <a:defRPr/>
            </a:pPr>
            <a:r>
              <a:rPr lang="en-US" dirty="0">
                <a:sym typeface="Futura Book BT" charset="0"/>
              </a:rPr>
              <a:t>Typically, students receive extra time on exams or take them in a different setting</a:t>
            </a:r>
          </a:p>
          <a:p>
            <a:pPr marL="0" indent="-457200">
              <a:buFont typeface="Futura Book BT" charset="0"/>
              <a:buChar char="‣"/>
              <a:defRPr/>
            </a:pPr>
            <a:endParaRPr lang="en-US" dirty="0">
              <a:sym typeface="Futura Book BT" charset="0"/>
            </a:endParaRPr>
          </a:p>
          <a:p>
            <a:pPr marL="0" indent="-457200">
              <a:buFont typeface="Futura Book BT" charset="0"/>
              <a:buChar char="‣"/>
              <a:defRPr/>
            </a:pPr>
            <a:r>
              <a:rPr lang="en-US" dirty="0">
                <a:sym typeface="Futura Book BT" charset="0"/>
              </a:rPr>
              <a:t>Things you can do to help:</a:t>
            </a:r>
          </a:p>
          <a:p>
            <a:pPr lvl="1">
              <a:spcBef>
                <a:spcPts val="0"/>
              </a:spcBef>
              <a:spcAft>
                <a:spcPts val="0"/>
              </a:spcAft>
              <a:buFont typeface="Arial"/>
              <a:buChar char="•"/>
              <a:defRPr/>
            </a:pPr>
            <a:r>
              <a:rPr lang="en-US" dirty="0">
                <a:sym typeface="Futura Book BT" charset="0"/>
              </a:rPr>
              <a:t>Read what is written on the board as you write it</a:t>
            </a:r>
          </a:p>
          <a:p>
            <a:pPr lvl="1">
              <a:spcBef>
                <a:spcPts val="0"/>
              </a:spcBef>
              <a:spcAft>
                <a:spcPts val="0"/>
              </a:spcAft>
              <a:buFont typeface="Arial"/>
              <a:buChar char="•"/>
              <a:defRPr/>
            </a:pPr>
            <a:r>
              <a:rPr lang="en-US" dirty="0">
                <a:sym typeface="Futura Book BT" charset="0"/>
              </a:rPr>
              <a:t>Face and speak to the class, not the board</a:t>
            </a:r>
          </a:p>
          <a:p>
            <a:pPr lvl="1">
              <a:spcBef>
                <a:spcPts val="0"/>
              </a:spcBef>
              <a:spcAft>
                <a:spcPts val="0"/>
              </a:spcAft>
              <a:buFont typeface="Arial"/>
              <a:buChar char="•"/>
              <a:defRPr/>
            </a:pPr>
            <a:r>
              <a:rPr lang="en-US" dirty="0">
                <a:sym typeface="Futura Book BT" charset="0"/>
              </a:rPr>
              <a:t>Handouts in electronic format are easier to read</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p:txBody>
          <a:bodyPr/>
          <a:lstStyle/>
          <a:p>
            <a:pPr>
              <a:defRPr/>
            </a:pPr>
            <a:r>
              <a:rPr lang="en-US">
                <a:sym typeface="Futura Book BT" charset="0"/>
              </a:rPr>
              <a:t>oae sample letter</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 y="1295400"/>
            <a:ext cx="85344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p:txBody>
          <a:bodyPr/>
          <a:lstStyle/>
          <a:p>
            <a:pPr>
              <a:defRPr/>
            </a:pPr>
            <a:r>
              <a:rPr lang="en-US">
                <a:sym typeface="Futura Book BT" charset="0"/>
              </a:rPr>
              <a:t>sexual harassment</a:t>
            </a:r>
          </a:p>
        </p:txBody>
      </p:sp>
      <p:sp>
        <p:nvSpPr>
          <p:cNvPr id="33794" name="Rectangle 2"/>
          <p:cNvSpPr>
            <a:spLocks noGrp="1" noChangeArrowheads="1"/>
          </p:cNvSpPr>
          <p:nvPr>
            <p:ph idx="1"/>
          </p:nvPr>
        </p:nvSpPr>
        <p:spPr/>
        <p:txBody>
          <a:bodyPr/>
          <a:lstStyle/>
          <a:p>
            <a:pPr marL="0" indent="-457200"/>
            <a:r>
              <a:rPr lang="en-US" altLang="en-US">
                <a:latin typeface="Source Sans Pro" pitchFamily="2" charset="0"/>
              </a:rPr>
              <a:t>Unwelcome sexual advances, inappropriate jokes, ...</a:t>
            </a:r>
          </a:p>
          <a:p>
            <a:pPr marL="0" indent="-457200"/>
            <a:r>
              <a:rPr lang="en-US" altLang="en-US">
                <a:latin typeface="Source Sans Pro" pitchFamily="2" charset="0"/>
              </a:rPr>
              <a:t> or physical conduct of a sexual nature when:</a:t>
            </a:r>
          </a:p>
          <a:p>
            <a:pPr lvl="1"/>
            <a:r>
              <a:rPr lang="en-US" altLang="en-US">
                <a:latin typeface="Source Sans Pro" pitchFamily="2" charset="0"/>
              </a:rPr>
              <a:t>Implicit or explicit suggestion that submission to or rejection of conduct will factor into academic evaluation</a:t>
            </a:r>
          </a:p>
          <a:p>
            <a:pPr lvl="1"/>
            <a:r>
              <a:rPr lang="en-US" altLang="en-US">
                <a:latin typeface="Source Sans Pro" pitchFamily="2" charset="0"/>
              </a:rPr>
              <a:t>Conduct interferes with individual</a:t>
            </a:r>
            <a:r>
              <a:rPr lang="ja-JP" altLang="en-US">
                <a:latin typeface="Source Sans Pro" pitchFamily="2" charset="0"/>
              </a:rPr>
              <a:t>’</a:t>
            </a:r>
            <a:r>
              <a:rPr lang="en-US" altLang="ja-JP">
                <a:latin typeface="Source Sans Pro" pitchFamily="2" charset="0"/>
              </a:rPr>
              <a:t>s academic environment</a:t>
            </a:r>
          </a:p>
          <a:p>
            <a:pPr lvl="1"/>
            <a:endParaRPr lang="en-US" altLang="en-US">
              <a:latin typeface="Source Sans Pro" pitchFamily="2" charset="0"/>
            </a:endParaRPr>
          </a:p>
          <a:p>
            <a:pPr marL="0" indent="-457200"/>
            <a:r>
              <a:rPr lang="en-US" altLang="en-US">
                <a:latin typeface="Source Sans Pro" pitchFamily="2" charset="0"/>
                <a:hlinkClick r:id="rId3"/>
              </a:rPr>
              <a:t>http://harass.stanford.edu</a:t>
            </a:r>
            <a:endParaRPr lang="en-US" altLang="en-US">
              <a:latin typeface="Source Sans Pro" pitchFamily="2"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p:txBody>
          <a:bodyPr/>
          <a:lstStyle/>
          <a:p>
            <a:pPr>
              <a:defRPr/>
            </a:pPr>
            <a:r>
              <a:rPr lang="en-US">
                <a:sym typeface="Futura Book BT" charset="0"/>
              </a:rPr>
              <a:t>sexual harassment</a:t>
            </a:r>
          </a:p>
        </p:txBody>
      </p:sp>
      <p:sp>
        <p:nvSpPr>
          <p:cNvPr id="35842" name="Rectangle 2"/>
          <p:cNvSpPr>
            <a:spLocks noGrp="1" noChangeArrowheads="1"/>
          </p:cNvSpPr>
          <p:nvPr>
            <p:ph idx="1"/>
          </p:nvPr>
        </p:nvSpPr>
        <p:spPr/>
        <p:txBody>
          <a:bodyPr/>
          <a:lstStyle/>
          <a:p>
            <a:pPr marL="457200" indent="-457200">
              <a:buFont typeface="Futura Book BT" charset="0"/>
              <a:buChar char="‣"/>
              <a:defRPr/>
            </a:pPr>
            <a:r>
              <a:rPr lang="en-US" dirty="0">
                <a:sym typeface="Futura Book BT" charset="0"/>
              </a:rPr>
              <a:t>In relationships between individuals in inherently unequal positions (teacher-student, coach-athlete, etc.), the person in the position of greater power bears the primary burden of accountability. </a:t>
            </a:r>
          </a:p>
          <a:p>
            <a:pPr lvl="1">
              <a:spcBef>
                <a:spcPts val="0"/>
              </a:spcBef>
              <a:spcAft>
                <a:spcPts val="0"/>
              </a:spcAft>
              <a:buFont typeface="Arial"/>
              <a:buChar char="•"/>
              <a:defRPr/>
            </a:pPr>
            <a:r>
              <a:rPr lang="en-US" dirty="0">
                <a:sym typeface="Futura Book BT" charset="0"/>
              </a:rPr>
              <a:t>This person is required to notify their supervisor so that alternative evaluative arrangements can be made if needed.</a:t>
            </a:r>
          </a:p>
          <a:p>
            <a:pPr lvl="1">
              <a:spcBef>
                <a:spcPts val="0"/>
              </a:spcBef>
              <a:spcAft>
                <a:spcPts val="0"/>
              </a:spcAft>
              <a:buFont typeface="Arial"/>
              <a:buChar char="•"/>
              <a:defRPr/>
            </a:pPr>
            <a:r>
              <a:rPr lang="en-US" dirty="0">
                <a:sym typeface="Futura Book BT" charset="0"/>
              </a:rPr>
              <a:t>Failure to do so is a violation of the policy</a:t>
            </a:r>
          </a:p>
          <a:p>
            <a:pPr marL="0" indent="-457200">
              <a:buFont typeface="Futura Book BT" charset="0"/>
              <a:buChar char="‣"/>
              <a:defRPr/>
            </a:pPr>
            <a:r>
              <a:rPr lang="en-US" dirty="0">
                <a:sym typeface="Futura Book BT" charset="0"/>
                <a:hlinkClick r:id="rId3"/>
              </a:rPr>
              <a:t>http://harass.stanford.edu</a:t>
            </a:r>
            <a:endParaRPr lang="en-US" dirty="0">
              <a:sym typeface="Futura Book BT"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p:txBody>
          <a:bodyPr/>
          <a:lstStyle/>
          <a:p>
            <a:pPr>
              <a:defRPr/>
            </a:pPr>
            <a:r>
              <a:rPr lang="en-US" dirty="0">
                <a:sym typeface="Futura Book BT" charset="0"/>
              </a:rPr>
              <a:t>thought experiments</a:t>
            </a:r>
          </a:p>
        </p:txBody>
      </p:sp>
      <p:sp>
        <p:nvSpPr>
          <p:cNvPr id="3" name="Content Placeholder 2"/>
          <p:cNvSpPr>
            <a:spLocks noGrp="1"/>
          </p:cNvSpPr>
          <p:nvPr>
            <p:ph idx="1"/>
          </p:nvPr>
        </p:nvSpPr>
        <p:spPr/>
        <p:txBody>
          <a:bodyPr/>
          <a:lstStyle/>
          <a:p>
            <a:pPr marL="457200" indent="-457200">
              <a:buFont typeface="Futura Book BT" charset="0"/>
              <a:buChar char="‣"/>
              <a:defRPr/>
            </a:pPr>
            <a:r>
              <a:rPr lang="en-US" dirty="0">
                <a:sym typeface="Futura Book BT" charset="0"/>
              </a:rPr>
              <a:t>Imagine yourself in the same situation as Karen. How would you respond if a student made an inappropriate comment towards you?</a:t>
            </a:r>
          </a:p>
          <a:p>
            <a:pPr marL="457200" indent="-457200">
              <a:buFont typeface="Futura Book BT" charset="0"/>
              <a:buChar char="‣"/>
              <a:defRPr/>
            </a:pPr>
            <a:endParaRPr lang="en-US" dirty="0">
              <a:sym typeface="Futura Book BT" charset="0"/>
            </a:endParaRPr>
          </a:p>
          <a:p>
            <a:pPr marL="457200" indent="-457200">
              <a:buFont typeface="Futura Book BT" charset="0"/>
              <a:buChar char="‣"/>
              <a:defRPr/>
            </a:pPr>
            <a:r>
              <a:rPr lang="en-US" dirty="0">
                <a:sym typeface="Futura Book BT" charset="0"/>
              </a:rPr>
              <a:t>After giving a midterm, you receive an email from a student, who says the people in front of her were whispering during the exam. </a:t>
            </a:r>
          </a:p>
          <a:p>
            <a:pPr marL="457200" indent="-457200">
              <a:buFont typeface="Futura Book BT" charset="0"/>
              <a:buChar char="‣"/>
              <a:defRPr/>
            </a:pPr>
            <a:endParaRPr lang="en-US" dirty="0">
              <a:sym typeface="Futura Book BT" charset="0"/>
            </a:endParaRPr>
          </a:p>
          <a:p>
            <a:pPr marL="457200" indent="-457200">
              <a:buFont typeface="Futura Book BT" charset="0"/>
              <a:buChar char="‣"/>
              <a:defRPr/>
            </a:pPr>
            <a:r>
              <a:rPr lang="en-US" dirty="0">
                <a:sym typeface="Futura Book BT" charset="0"/>
              </a:rPr>
              <a:t>A student requests an extension because of a learning disability.</a:t>
            </a:r>
          </a:p>
          <a:p>
            <a:pPr marL="1371600" lvl="1">
              <a:spcBef>
                <a:spcPts val="0"/>
              </a:spcBef>
              <a:spcAft>
                <a:spcPts val="0"/>
              </a:spcAft>
              <a:buFont typeface="Arial"/>
              <a:buChar char="•"/>
              <a:defRPr/>
            </a:pPr>
            <a:r>
              <a:rPr lang="en-US" dirty="0">
                <a:sym typeface="Futura Book BT" charset="0"/>
              </a:rPr>
              <a:t>What if the student had had a bicycle accident? Family emergency?</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p:txBody>
          <a:bodyPr/>
          <a:lstStyle/>
          <a:p>
            <a:pPr>
              <a:defRPr/>
            </a:pPr>
            <a:r>
              <a:rPr lang="en-US">
                <a:sym typeface="Futura Book BT" charset="0"/>
              </a:rPr>
              <a:t>agenda</a:t>
            </a:r>
            <a:endParaRPr lang="en-US" dirty="0">
              <a:sym typeface="Futura Book BT" charset="0"/>
            </a:endParaRPr>
          </a:p>
        </p:txBody>
      </p:sp>
      <p:sp>
        <p:nvSpPr>
          <p:cNvPr id="18434" name="Rectangle 2"/>
          <p:cNvSpPr>
            <a:spLocks noGrp="1" noChangeArrowheads="1"/>
          </p:cNvSpPr>
          <p:nvPr>
            <p:ph idx="1"/>
          </p:nvPr>
        </p:nvSpPr>
        <p:spPr>
          <a:xfrm>
            <a:off x="2413000" y="1295400"/>
            <a:ext cx="5715000" cy="5588000"/>
          </a:xfrm>
        </p:spPr>
        <p:txBody>
          <a:bodyPr/>
          <a:lstStyle/>
          <a:p>
            <a:pPr marL="0" indent="-457200">
              <a:buFont typeface="Futura Book BT" charset="0"/>
              <a:buChar char="‣"/>
              <a:defRPr/>
            </a:pPr>
            <a:r>
              <a:rPr lang="en-US" dirty="0">
                <a:sym typeface="Futura Book BT" charset="0"/>
              </a:rPr>
              <a:t>University policies</a:t>
            </a:r>
          </a:p>
          <a:p>
            <a:pPr marL="0" indent="-457200">
              <a:buFont typeface="Futura Book BT" charset="0"/>
              <a:buChar char="‣"/>
              <a:defRPr/>
            </a:pPr>
            <a:r>
              <a:rPr lang="en-US" dirty="0">
                <a:sym typeface="Futura Book BT" charset="0"/>
              </a:rPr>
              <a:t>Your duties as a Course Assistant</a:t>
            </a:r>
          </a:p>
          <a:p>
            <a:pPr marL="0" indent="-457200">
              <a:buFont typeface="Futura Book BT" charset="0"/>
              <a:buChar char="‣"/>
              <a:defRPr/>
            </a:pPr>
            <a:r>
              <a:rPr lang="en-US" dirty="0">
                <a:sym typeface="Futura Book BT" charset="0"/>
              </a:rPr>
              <a:t>Effective teaching</a:t>
            </a:r>
          </a:p>
          <a:p>
            <a:pPr marL="0" indent="-457200">
              <a:buFont typeface="Futura Book BT" charset="0"/>
              <a:buChar char="‣"/>
              <a:defRPr/>
            </a:pPr>
            <a:r>
              <a:rPr lang="en-US" dirty="0">
                <a:sym typeface="Futura Book BT" charset="0"/>
              </a:rPr>
              <a:t>Additional resources</a:t>
            </a:r>
          </a:p>
          <a:p>
            <a:pPr marL="0" indent="-457200">
              <a:buFont typeface="Futura Book BT" charset="0"/>
              <a:buChar char="‣"/>
              <a:defRPr/>
            </a:pPr>
            <a:r>
              <a:rPr lang="en-US" dirty="0">
                <a:sym typeface="Futura Book BT" charset="0"/>
              </a:rPr>
              <a:t>Your questions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p:txBody>
          <a:bodyPr/>
          <a:lstStyle/>
          <a:p>
            <a:pPr>
              <a:defRPr/>
            </a:pPr>
            <a:r>
              <a:rPr lang="en-US">
                <a:sym typeface="Futura Book BT" charset="0"/>
              </a:rPr>
              <a:t>course assistant duties</a:t>
            </a:r>
          </a:p>
        </p:txBody>
      </p:sp>
      <p:sp>
        <p:nvSpPr>
          <p:cNvPr id="40962" name="Rectangle 2"/>
          <p:cNvSpPr>
            <a:spLocks noGrp="1" noChangeArrowheads="1"/>
          </p:cNvSpPr>
          <p:nvPr>
            <p:ph idx="1"/>
          </p:nvPr>
        </p:nvSpPr>
        <p:spPr>
          <a:xfrm>
            <a:off x="1498600" y="1295400"/>
            <a:ext cx="7162800" cy="5588000"/>
          </a:xfrm>
        </p:spPr>
        <p:txBody>
          <a:bodyPr/>
          <a:lstStyle/>
          <a:p>
            <a:pPr marL="0" indent="-457200">
              <a:buFont typeface="Futura Book BT" charset="0"/>
              <a:buChar char="‣"/>
              <a:defRPr/>
            </a:pPr>
            <a:r>
              <a:rPr lang="en-US" dirty="0">
                <a:sym typeface="Futura Book BT" charset="0"/>
              </a:rPr>
              <a:t>Course communication and administration</a:t>
            </a:r>
          </a:p>
          <a:p>
            <a:pPr marL="0" indent="-457200">
              <a:buFont typeface="Futura Book BT" charset="0"/>
              <a:buChar char="‣"/>
              <a:defRPr/>
            </a:pPr>
            <a:r>
              <a:rPr lang="en-US" dirty="0">
                <a:sym typeface="Futura Book BT" charset="0"/>
              </a:rPr>
              <a:t>Homework, exams, solution sets</a:t>
            </a:r>
          </a:p>
          <a:p>
            <a:pPr marL="0" indent="-457200">
              <a:buFont typeface="Futura Book BT" charset="0"/>
              <a:buChar char="‣"/>
              <a:defRPr/>
            </a:pPr>
            <a:r>
              <a:rPr lang="en-US" dirty="0">
                <a:sym typeface="Futura Book BT" charset="0"/>
              </a:rPr>
              <a:t>Grading and grade tracking</a:t>
            </a:r>
          </a:p>
          <a:p>
            <a:pPr marL="0" indent="-457200">
              <a:buFont typeface="Futura Book BT" charset="0"/>
              <a:buChar char="‣"/>
              <a:defRPr/>
            </a:pPr>
            <a:r>
              <a:rPr lang="en-US" dirty="0">
                <a:sym typeface="Futura Book BT" charset="0"/>
              </a:rPr>
              <a:t>Office hours, sections, reviews</a:t>
            </a:r>
          </a:p>
          <a:p>
            <a:pPr marL="0" indent="-457200">
              <a:buFont typeface="Futura Book BT" charset="0"/>
              <a:buChar char="‣"/>
              <a:defRPr/>
            </a:pPr>
            <a:r>
              <a:rPr lang="en-US" dirty="0">
                <a:sym typeface="Futura Book BT" charset="0"/>
              </a:rPr>
              <a:t>A historical note:</a:t>
            </a:r>
          </a:p>
          <a:p>
            <a:pPr lvl="1">
              <a:spcBef>
                <a:spcPts val="0"/>
              </a:spcBef>
              <a:spcAft>
                <a:spcPts val="0"/>
              </a:spcAft>
              <a:buFont typeface="Arial"/>
              <a:buChar char="•"/>
              <a:defRPr/>
            </a:pPr>
            <a:r>
              <a:rPr lang="en-US" dirty="0">
                <a:sym typeface="Futura Book BT" charset="0"/>
              </a:rPr>
              <a:t>CA = Course Assistant, TA = Teaching Assistant</a:t>
            </a:r>
          </a:p>
          <a:p>
            <a:pPr lvl="1">
              <a:spcBef>
                <a:spcPts val="0"/>
              </a:spcBef>
              <a:spcAft>
                <a:spcPts val="0"/>
              </a:spcAft>
              <a:buFont typeface="Arial"/>
              <a:buChar char="•"/>
              <a:defRPr/>
            </a:pPr>
            <a:r>
              <a:rPr lang="en-US" dirty="0">
                <a:sym typeface="Futura Book BT" charset="0"/>
              </a:rPr>
              <a:t>Same commitment and compensation, but assistants who will teach new material are designated TAs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p:txBody>
          <a:bodyPr/>
          <a:lstStyle/>
          <a:p>
            <a:pPr>
              <a:defRPr/>
            </a:pPr>
            <a:r>
              <a:rPr lang="en-US">
                <a:sym typeface="Futura Book BT" charset="0"/>
              </a:rPr>
              <a:t>time commitment</a:t>
            </a:r>
          </a:p>
        </p:txBody>
      </p:sp>
      <p:sp>
        <p:nvSpPr>
          <p:cNvPr id="41986" name="Rectangle 2"/>
          <p:cNvSpPr>
            <a:spLocks noGrp="1" noChangeArrowheads="1"/>
          </p:cNvSpPr>
          <p:nvPr>
            <p:ph idx="1"/>
          </p:nvPr>
        </p:nvSpPr>
        <p:spPr>
          <a:xfrm>
            <a:off x="1498600" y="1295400"/>
            <a:ext cx="7162800" cy="5588000"/>
          </a:xfrm>
        </p:spPr>
        <p:txBody>
          <a:bodyPr/>
          <a:lstStyle/>
          <a:p>
            <a:pPr marL="0" indent="-457200">
              <a:buFont typeface="Futura Book BT" charset="0"/>
              <a:buChar char="‣"/>
              <a:defRPr/>
            </a:pPr>
            <a:r>
              <a:rPr lang="en-US" dirty="0">
                <a:sym typeface="Futura Book BT" charset="0"/>
              </a:rPr>
              <a:t>25% CA</a:t>
            </a:r>
          </a:p>
          <a:p>
            <a:pPr lvl="1">
              <a:spcBef>
                <a:spcPts val="0"/>
              </a:spcBef>
              <a:spcAft>
                <a:spcPts val="0"/>
              </a:spcAft>
              <a:buFont typeface="Arial"/>
              <a:buChar char="•"/>
              <a:defRPr/>
            </a:pPr>
            <a:r>
              <a:rPr lang="en-US" dirty="0">
                <a:sym typeface="Futura Book BT" charset="0"/>
              </a:rPr>
              <a:t>10 hours/week, 2 hours of office hours</a:t>
            </a:r>
          </a:p>
          <a:p>
            <a:pPr marL="0" indent="-457200">
              <a:buFont typeface="Futura Book BT" charset="0"/>
              <a:buChar char="‣"/>
              <a:defRPr/>
            </a:pPr>
            <a:r>
              <a:rPr lang="en-US" dirty="0">
                <a:sym typeface="Futura Book BT" charset="0"/>
              </a:rPr>
              <a:t>50% CA</a:t>
            </a:r>
          </a:p>
          <a:p>
            <a:pPr lvl="1">
              <a:spcBef>
                <a:spcPts val="0"/>
              </a:spcBef>
              <a:spcAft>
                <a:spcPts val="0"/>
              </a:spcAft>
              <a:buFont typeface="Arial"/>
              <a:buChar char="•"/>
              <a:defRPr/>
            </a:pPr>
            <a:r>
              <a:rPr lang="en-US" dirty="0">
                <a:sym typeface="Futura Book BT" charset="0"/>
              </a:rPr>
              <a:t>20 hours/week, 4 hours of office hours</a:t>
            </a:r>
          </a:p>
          <a:p>
            <a:pPr lvl="1">
              <a:spcBef>
                <a:spcPts val="0"/>
              </a:spcBef>
              <a:spcAft>
                <a:spcPts val="0"/>
              </a:spcAft>
              <a:buFont typeface="Arial"/>
              <a:buChar char="•"/>
              <a:defRPr/>
            </a:pPr>
            <a:r>
              <a:rPr lang="en-US" dirty="0">
                <a:sym typeface="Futura Book BT" charset="0"/>
              </a:rPr>
              <a:t>May only register for 10 units of courses</a:t>
            </a:r>
          </a:p>
          <a:p>
            <a:pPr marL="0" indent="-457200">
              <a:buFont typeface="Futura Book BT" charset="0"/>
              <a:buChar char="‣"/>
              <a:defRPr/>
            </a:pPr>
            <a:r>
              <a:rPr lang="en-US" dirty="0">
                <a:sym typeface="Futura Book BT" charset="0"/>
              </a:rPr>
              <a:t>Time commitment is an average</a:t>
            </a:r>
          </a:p>
          <a:p>
            <a:pPr lvl="1">
              <a:spcBef>
                <a:spcPts val="0"/>
              </a:spcBef>
              <a:spcAft>
                <a:spcPts val="0"/>
              </a:spcAft>
              <a:buFont typeface="Arial"/>
              <a:buChar char="•"/>
              <a:defRPr/>
            </a:pPr>
            <a:r>
              <a:rPr lang="en-US" dirty="0">
                <a:sym typeface="Futura Book BT" charset="0"/>
              </a:rPr>
              <a:t>You will work more during some weeks, less during others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p:txBody>
          <a:bodyPr/>
          <a:lstStyle/>
          <a:p>
            <a:pPr>
              <a:defRPr/>
            </a:pPr>
            <a:r>
              <a:rPr lang="en-US" dirty="0">
                <a:sym typeface="Futura Book BT" charset="0"/>
              </a:rPr>
              <a:t>starting the quarter</a:t>
            </a:r>
          </a:p>
        </p:txBody>
      </p:sp>
      <p:sp>
        <p:nvSpPr>
          <p:cNvPr id="43010" name="Rectangle 2"/>
          <p:cNvSpPr>
            <a:spLocks noGrp="1" noChangeArrowheads="1"/>
          </p:cNvSpPr>
          <p:nvPr>
            <p:ph idx="1"/>
          </p:nvPr>
        </p:nvSpPr>
        <p:spPr>
          <a:xfrm>
            <a:off x="2184400" y="1295400"/>
            <a:ext cx="5562600" cy="5588000"/>
          </a:xfrm>
        </p:spPr>
        <p:txBody>
          <a:bodyPr/>
          <a:lstStyle/>
          <a:p>
            <a:pPr marL="0" indent="-457200">
              <a:buFont typeface="Futura Book BT" charset="0"/>
              <a:buChar char="‣"/>
              <a:defRPr/>
            </a:pPr>
            <a:r>
              <a:rPr lang="en-US" dirty="0">
                <a:sym typeface="Futura Book BT" charset="0"/>
              </a:rPr>
              <a:t>Meet with the professor!</a:t>
            </a:r>
          </a:p>
          <a:p>
            <a:pPr lvl="1">
              <a:spcBef>
                <a:spcPts val="0"/>
              </a:spcBef>
              <a:spcAft>
                <a:spcPts val="0"/>
              </a:spcAft>
              <a:buFont typeface="Arial"/>
              <a:buChar char="•"/>
              <a:defRPr/>
            </a:pPr>
            <a:r>
              <a:rPr lang="en-US" dirty="0">
                <a:sym typeface="Futura Book BT" charset="0"/>
              </a:rPr>
              <a:t>Establish goals, duties, and expectations</a:t>
            </a:r>
          </a:p>
          <a:p>
            <a:pPr lvl="1">
              <a:spcBef>
                <a:spcPts val="0"/>
              </a:spcBef>
              <a:spcAft>
                <a:spcPts val="0"/>
              </a:spcAft>
              <a:buFont typeface="Arial"/>
              <a:buChar char="•"/>
              <a:defRPr/>
            </a:pPr>
            <a:endParaRPr lang="en-US" dirty="0">
              <a:sym typeface="Futura Book BT" charset="0"/>
            </a:endParaRPr>
          </a:p>
          <a:p>
            <a:pPr marL="0" indent="-457200">
              <a:buFont typeface="Futura Book BT" charset="0"/>
              <a:buChar char="‣"/>
              <a:defRPr/>
            </a:pPr>
            <a:r>
              <a:rPr lang="en-US" dirty="0">
                <a:sym typeface="Futura Book BT" charset="0"/>
              </a:rPr>
              <a:t>Set up course communication means</a:t>
            </a:r>
          </a:p>
          <a:p>
            <a:pPr lvl="1">
              <a:spcBef>
                <a:spcPts val="0"/>
              </a:spcBef>
              <a:spcAft>
                <a:spcPts val="0"/>
              </a:spcAft>
              <a:buFont typeface="Arial"/>
              <a:buChar char="•"/>
              <a:defRPr/>
            </a:pPr>
            <a:r>
              <a:rPr lang="en-US" dirty="0">
                <a:sym typeface="Futura Book BT" charset="0"/>
              </a:rPr>
              <a:t>Ideally by first day of the quarter</a:t>
            </a:r>
          </a:p>
          <a:p>
            <a:pPr lvl="1">
              <a:spcBef>
                <a:spcPts val="0"/>
              </a:spcBef>
              <a:spcAft>
                <a:spcPts val="0"/>
              </a:spcAft>
              <a:buFont typeface="Arial"/>
              <a:buChar char="•"/>
              <a:defRPr/>
            </a:pPr>
            <a:r>
              <a:rPr lang="en-US" dirty="0">
                <a:sym typeface="Futura Book BT" charset="0"/>
              </a:rPr>
              <a:t>Course web page</a:t>
            </a:r>
          </a:p>
          <a:p>
            <a:pPr lvl="1">
              <a:spcBef>
                <a:spcPts val="0"/>
              </a:spcBef>
              <a:spcAft>
                <a:spcPts val="0"/>
              </a:spcAft>
              <a:buFont typeface="Arial"/>
              <a:buChar char="•"/>
              <a:defRPr/>
            </a:pPr>
            <a:r>
              <a:rPr lang="en-US" dirty="0">
                <a:sym typeface="Futura Book BT" charset="0"/>
              </a:rPr>
              <a:t>Mailing lists and newsgroups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p:txBody>
          <a:bodyPr/>
          <a:lstStyle/>
          <a:p>
            <a:pPr>
              <a:defRPr/>
            </a:pPr>
            <a:r>
              <a:rPr lang="en-US" dirty="0">
                <a:sym typeface="Futura Book BT" charset="0"/>
              </a:rPr>
              <a:t>course information</a:t>
            </a:r>
          </a:p>
        </p:txBody>
      </p:sp>
      <p:sp>
        <p:nvSpPr>
          <p:cNvPr id="45058" name="Rectangle 2"/>
          <p:cNvSpPr>
            <a:spLocks noGrp="1" noChangeArrowheads="1"/>
          </p:cNvSpPr>
          <p:nvPr>
            <p:ph idx="1"/>
          </p:nvPr>
        </p:nvSpPr>
        <p:spPr>
          <a:xfrm>
            <a:off x="1422400" y="1295400"/>
            <a:ext cx="7315200" cy="5588000"/>
          </a:xfrm>
        </p:spPr>
        <p:txBody>
          <a:bodyPr/>
          <a:lstStyle/>
          <a:p>
            <a:pPr marL="0" indent="-457200">
              <a:buFont typeface="Futura Book BT" charset="0"/>
              <a:buChar char="‣"/>
              <a:defRPr/>
            </a:pPr>
            <a:r>
              <a:rPr lang="en-US" dirty="0">
                <a:sym typeface="Futura Book BT" charset="0"/>
              </a:rPr>
              <a:t>Prepare &amp; deliver course info on the first day of class:</a:t>
            </a:r>
          </a:p>
          <a:p>
            <a:pPr lvl="1">
              <a:lnSpc>
                <a:spcPct val="110000"/>
              </a:lnSpc>
              <a:spcBef>
                <a:spcPts val="0"/>
              </a:spcBef>
              <a:spcAft>
                <a:spcPts val="0"/>
              </a:spcAft>
              <a:buFont typeface="Arial"/>
              <a:buChar char="•"/>
              <a:defRPr/>
            </a:pPr>
            <a:r>
              <a:rPr lang="en-US" dirty="0">
                <a:sym typeface="Futura Book BT" charset="0"/>
              </a:rPr>
              <a:t>Meeting times and location</a:t>
            </a:r>
          </a:p>
          <a:p>
            <a:pPr lvl="1">
              <a:lnSpc>
                <a:spcPct val="110000"/>
              </a:lnSpc>
              <a:spcBef>
                <a:spcPts val="0"/>
              </a:spcBef>
              <a:spcAft>
                <a:spcPts val="0"/>
              </a:spcAft>
              <a:buFont typeface="Arial"/>
              <a:buChar char="•"/>
              <a:defRPr/>
            </a:pPr>
            <a:r>
              <a:rPr lang="en-US" dirty="0">
                <a:sym typeface="Futura Book BT" charset="0"/>
              </a:rPr>
              <a:t>Teaching staff: office location/hours, contact info</a:t>
            </a:r>
          </a:p>
          <a:p>
            <a:pPr lvl="1">
              <a:lnSpc>
                <a:spcPct val="110000"/>
              </a:lnSpc>
              <a:spcBef>
                <a:spcPts val="0"/>
              </a:spcBef>
              <a:spcAft>
                <a:spcPts val="0"/>
              </a:spcAft>
              <a:buFont typeface="Arial"/>
              <a:buChar char="•"/>
              <a:defRPr/>
            </a:pPr>
            <a:r>
              <a:rPr lang="en-US" dirty="0">
                <a:sym typeface="Futura Book BT" charset="0"/>
              </a:rPr>
              <a:t>Course description, prerequisites, textbooks</a:t>
            </a:r>
          </a:p>
          <a:p>
            <a:pPr lvl="1">
              <a:lnSpc>
                <a:spcPct val="110000"/>
              </a:lnSpc>
              <a:spcBef>
                <a:spcPts val="0"/>
              </a:spcBef>
              <a:spcAft>
                <a:spcPts val="0"/>
              </a:spcAft>
              <a:buFont typeface="Arial"/>
              <a:buChar char="•"/>
              <a:defRPr/>
            </a:pPr>
            <a:r>
              <a:rPr lang="en-US" dirty="0">
                <a:sym typeface="Futura Book BT" charset="0"/>
              </a:rPr>
              <a:t>Late policy, collaboration policy, grading policy</a:t>
            </a:r>
          </a:p>
          <a:p>
            <a:pPr lvl="1">
              <a:lnSpc>
                <a:spcPct val="110000"/>
              </a:lnSpc>
              <a:spcBef>
                <a:spcPts val="0"/>
              </a:spcBef>
              <a:spcAft>
                <a:spcPts val="0"/>
              </a:spcAft>
              <a:buFont typeface="Arial"/>
              <a:buChar char="•"/>
              <a:defRPr/>
            </a:pPr>
            <a:r>
              <a:rPr lang="en-US" dirty="0">
                <a:sym typeface="Futura Book BT" charset="0"/>
              </a:rPr>
              <a:t>Schedule of exams, major projects, assignments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p:txBody>
          <a:bodyPr/>
          <a:lstStyle/>
          <a:p>
            <a:pPr>
              <a:defRPr/>
            </a:pPr>
            <a:r>
              <a:rPr lang="en-US">
                <a:sym typeface="Futura Book BT" charset="0"/>
              </a:rPr>
              <a:t>agenda</a:t>
            </a:r>
            <a:endParaRPr lang="en-US" dirty="0">
              <a:sym typeface="Futura Book BT" charset="0"/>
            </a:endParaRPr>
          </a:p>
        </p:txBody>
      </p:sp>
      <p:sp>
        <p:nvSpPr>
          <p:cNvPr id="18434" name="Rectangle 2"/>
          <p:cNvSpPr>
            <a:spLocks noGrp="1" noChangeArrowheads="1"/>
          </p:cNvSpPr>
          <p:nvPr>
            <p:ph idx="1"/>
          </p:nvPr>
        </p:nvSpPr>
        <p:spPr>
          <a:xfrm>
            <a:off x="2413000" y="1295400"/>
            <a:ext cx="5715000" cy="5588000"/>
          </a:xfrm>
        </p:spPr>
        <p:txBody>
          <a:bodyPr/>
          <a:lstStyle/>
          <a:p>
            <a:pPr marL="0" indent="-457200">
              <a:buFont typeface="Futura Book BT" charset="0"/>
              <a:buChar char="‣"/>
              <a:defRPr/>
            </a:pPr>
            <a:r>
              <a:rPr lang="en-US" dirty="0">
                <a:sym typeface="Futura Book BT" charset="0"/>
              </a:rPr>
              <a:t>University policies</a:t>
            </a:r>
          </a:p>
          <a:p>
            <a:pPr marL="0" indent="-457200">
              <a:buFont typeface="Futura Book BT" charset="0"/>
              <a:buChar char="‣"/>
              <a:defRPr/>
            </a:pPr>
            <a:r>
              <a:rPr lang="en-US" dirty="0">
                <a:sym typeface="Futura Book BT" charset="0"/>
              </a:rPr>
              <a:t>Your duties as a Course Assistant</a:t>
            </a:r>
          </a:p>
          <a:p>
            <a:pPr marL="0" indent="-457200">
              <a:buFont typeface="Futura Book BT" charset="0"/>
              <a:buChar char="‣"/>
              <a:defRPr/>
            </a:pPr>
            <a:r>
              <a:rPr lang="en-US" dirty="0">
                <a:sym typeface="Futura Book BT" charset="0"/>
              </a:rPr>
              <a:t>Effective teaching</a:t>
            </a:r>
          </a:p>
          <a:p>
            <a:pPr marL="0" indent="-457200">
              <a:buFont typeface="Futura Book BT" charset="0"/>
              <a:buChar char="‣"/>
              <a:defRPr/>
            </a:pPr>
            <a:r>
              <a:rPr lang="en-US" dirty="0">
                <a:sym typeface="Futura Book BT" charset="0"/>
              </a:rPr>
              <a:t>Additional resources</a:t>
            </a:r>
          </a:p>
          <a:p>
            <a:pPr marL="0" indent="-457200">
              <a:buFont typeface="Futura Book BT" charset="0"/>
              <a:buChar char="‣"/>
              <a:defRPr/>
            </a:pPr>
            <a:r>
              <a:rPr lang="en-US" dirty="0">
                <a:sym typeface="Futura Book BT" charset="0"/>
              </a:rPr>
              <a:t>Your questions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p:txBody>
          <a:bodyPr/>
          <a:lstStyle/>
          <a:p>
            <a:pPr>
              <a:defRPr/>
            </a:pPr>
            <a:r>
              <a:rPr lang="en-US">
                <a:sym typeface="Futura Book BT" charset="0"/>
              </a:rPr>
              <a:t>communication with students</a:t>
            </a:r>
          </a:p>
        </p:txBody>
      </p:sp>
      <p:sp>
        <p:nvSpPr>
          <p:cNvPr id="47106" name="Rectangle 2"/>
          <p:cNvSpPr>
            <a:spLocks noGrp="1" noChangeArrowheads="1"/>
          </p:cNvSpPr>
          <p:nvPr>
            <p:ph idx="1"/>
          </p:nvPr>
        </p:nvSpPr>
        <p:spPr/>
        <p:txBody>
          <a:bodyPr/>
          <a:lstStyle/>
          <a:p>
            <a:pPr marL="0" indent="-457200">
              <a:buFont typeface="Futura Book BT" charset="0"/>
              <a:buChar char="‣"/>
              <a:defRPr/>
            </a:pPr>
            <a:r>
              <a:rPr lang="en-US" dirty="0">
                <a:sym typeface="Futura Book BT" charset="0"/>
              </a:rPr>
              <a:t>Many different flavors</a:t>
            </a:r>
          </a:p>
          <a:p>
            <a:pPr lvl="1">
              <a:spcBef>
                <a:spcPts val="0"/>
              </a:spcBef>
              <a:spcAft>
                <a:spcPts val="0"/>
              </a:spcAft>
              <a:buFont typeface="Arial"/>
              <a:buChar char="•"/>
              <a:defRPr/>
            </a:pPr>
            <a:r>
              <a:rPr lang="en-US" dirty="0">
                <a:sym typeface="Futura Book BT" charset="0"/>
              </a:rPr>
              <a:t>Web page, class email lists, newsgroup, Piazza, in-class announcements...</a:t>
            </a:r>
          </a:p>
          <a:p>
            <a:pPr lvl="1">
              <a:spcBef>
                <a:spcPts val="0"/>
              </a:spcBef>
              <a:spcAft>
                <a:spcPts val="0"/>
              </a:spcAft>
              <a:buFont typeface="Arial"/>
              <a:buChar char="•"/>
              <a:defRPr/>
            </a:pPr>
            <a:endParaRPr lang="en-US" dirty="0">
              <a:sym typeface="Futura Book BT" charset="0"/>
            </a:endParaRPr>
          </a:p>
          <a:p>
            <a:pPr marL="457200" indent="-457200">
              <a:buFont typeface="Futura Book BT" charset="0"/>
              <a:buChar char="‣"/>
              <a:defRPr/>
            </a:pPr>
            <a:r>
              <a:rPr lang="en-US" dirty="0">
                <a:sym typeface="Futura Book BT" charset="0"/>
              </a:rPr>
              <a:t>Method not as important as establishing a consistent means of communication</a:t>
            </a:r>
          </a:p>
          <a:p>
            <a:pPr lvl="1">
              <a:spcBef>
                <a:spcPts val="0"/>
              </a:spcBef>
              <a:spcAft>
                <a:spcPts val="0"/>
              </a:spcAft>
              <a:buFont typeface="Arial"/>
              <a:buChar char="•"/>
              <a:defRPr/>
            </a:pPr>
            <a:r>
              <a:rPr lang="en-US" dirty="0">
                <a:sym typeface="Futura Book BT" charset="0"/>
              </a:rPr>
              <a:t>Professor may already have a preferred method</a:t>
            </a:r>
          </a:p>
          <a:p>
            <a:pPr lvl="1">
              <a:spcBef>
                <a:spcPts val="0"/>
              </a:spcBef>
              <a:spcAft>
                <a:spcPts val="0"/>
              </a:spcAft>
              <a:buFont typeface="Arial"/>
              <a:buChar char="•"/>
              <a:defRPr/>
            </a:pPr>
            <a:endParaRPr lang="en-US" dirty="0">
              <a:sym typeface="Futura Book BT" charset="0"/>
            </a:endParaRPr>
          </a:p>
          <a:p>
            <a:pPr marL="0" indent="-457200">
              <a:buFont typeface="Futura Book BT" charset="0"/>
              <a:buChar char="‣"/>
              <a:defRPr/>
            </a:pPr>
            <a:r>
              <a:rPr lang="en-US" dirty="0">
                <a:sym typeface="Futura Book BT" charset="0"/>
              </a:rPr>
              <a:t>Someone must maintain it</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p:txBody>
          <a:bodyPr/>
          <a:lstStyle/>
          <a:p>
            <a:pPr>
              <a:defRPr/>
            </a:pPr>
            <a:r>
              <a:rPr lang="en-US">
                <a:sym typeface="Futura Book BT" charset="0"/>
              </a:rPr>
              <a:t>setting up communications</a:t>
            </a:r>
          </a:p>
        </p:txBody>
      </p:sp>
      <p:sp>
        <p:nvSpPr>
          <p:cNvPr id="49154" name="Rectangle 2"/>
          <p:cNvSpPr>
            <a:spLocks noGrp="1" noChangeArrowheads="1"/>
          </p:cNvSpPr>
          <p:nvPr>
            <p:ph idx="1"/>
          </p:nvPr>
        </p:nvSpPr>
        <p:spPr/>
        <p:txBody>
          <a:bodyPr/>
          <a:lstStyle/>
          <a:p>
            <a:pPr marL="0" indent="-457200">
              <a:buFont typeface="Futura Book BT" charset="0"/>
              <a:buChar char="‣"/>
              <a:defRPr/>
            </a:pPr>
            <a:r>
              <a:rPr lang="en-US">
                <a:sym typeface="Futura Book BT" charset="0"/>
              </a:rPr>
              <a:t>Old skool (</a:t>
            </a:r>
            <a:r>
              <a:rPr lang="en-US">
                <a:sym typeface="Futura Book BT" charset="0"/>
                <a:hlinkClick r:id="rId2"/>
              </a:rPr>
              <a:t>http://courses.stanford.edu</a:t>
            </a:r>
            <a:r>
              <a:rPr lang="en-US">
                <a:sym typeface="Futura Book BT" charset="0"/>
              </a:rPr>
              <a:t>)</a:t>
            </a:r>
          </a:p>
          <a:p>
            <a:pPr lvl="1">
              <a:spcBef>
                <a:spcPts val="0"/>
              </a:spcBef>
              <a:spcAft>
                <a:spcPts val="0"/>
              </a:spcAft>
              <a:buFont typeface="Arial"/>
              <a:buChar char="•"/>
              <a:defRPr/>
            </a:pPr>
            <a:r>
              <a:rPr lang="en-US">
                <a:sym typeface="Futura Book BT" charset="0"/>
              </a:rPr>
              <a:t>web site, email list, disk space, newsgroup</a:t>
            </a:r>
          </a:p>
          <a:p>
            <a:pPr marL="0" indent="-457200">
              <a:buFont typeface="Futura Book BT" charset="0"/>
              <a:buChar char="‣"/>
              <a:defRPr/>
            </a:pPr>
            <a:r>
              <a:rPr lang="en-US">
                <a:sym typeface="Futura Book BT" charset="0"/>
              </a:rPr>
              <a:t>CourseWork (</a:t>
            </a:r>
            <a:r>
              <a:rPr lang="en-US">
                <a:sym typeface="Futura Book BT" charset="0"/>
                <a:hlinkClick r:id="rId3"/>
              </a:rPr>
              <a:t>http://coursework.stanford.edu</a:t>
            </a:r>
            <a:r>
              <a:rPr lang="en-US">
                <a:sym typeface="Futura Book BT" charset="0"/>
              </a:rPr>
              <a:t>) and CourseWare (</a:t>
            </a:r>
            <a:r>
              <a:rPr lang="en-US">
                <a:sym typeface="Futura Book BT" charset="0"/>
                <a:hlinkClick r:id="rId4"/>
              </a:rPr>
              <a:t>http://courseware.stanford.edu</a:t>
            </a:r>
            <a:r>
              <a:rPr lang="en-US">
                <a:sym typeface="Futura Book BT" charset="0"/>
              </a:rPr>
              <a:t>)</a:t>
            </a:r>
          </a:p>
          <a:p>
            <a:pPr marL="0" indent="-457200">
              <a:buFont typeface="Futura Book BT" charset="0"/>
              <a:buChar char="‣"/>
              <a:defRPr/>
            </a:pPr>
            <a:r>
              <a:rPr lang="en-US">
                <a:sym typeface="Futura Book BT" charset="0"/>
              </a:rPr>
              <a:t>New skool: Canvas (</a:t>
            </a:r>
            <a:r>
              <a:rPr lang="en-US">
                <a:sym typeface="Futura Book BT" charset="0"/>
                <a:hlinkClick r:id="rId5"/>
              </a:rPr>
              <a:t>https://canvas.stanford.edu</a:t>
            </a:r>
            <a:r>
              <a:rPr lang="en-US">
                <a:sym typeface="Futura Book BT" charset="0"/>
              </a:rPr>
              <a:t>)</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p:txBody>
          <a:bodyPr/>
          <a:lstStyle/>
          <a:p>
            <a:pPr>
              <a:defRPr/>
            </a:pPr>
            <a:r>
              <a:rPr lang="en-US">
                <a:sym typeface="Futura Book BT" charset="0"/>
              </a:rPr>
              <a:t>piazza - online q&amp;a</a:t>
            </a:r>
          </a:p>
        </p:txBody>
      </p:sp>
      <p:sp>
        <p:nvSpPr>
          <p:cNvPr id="3" name="Content Placeholder 2"/>
          <p:cNvSpPr>
            <a:spLocks noGrp="1"/>
          </p:cNvSpPr>
          <p:nvPr>
            <p:ph idx="1"/>
          </p:nvPr>
        </p:nvSpPr>
        <p:spPr/>
        <p:txBody>
          <a:bodyPr/>
          <a:lstStyle/>
          <a:p>
            <a:pPr marL="0" indent="-457200">
              <a:buFont typeface="Futura Book BT" charset="0"/>
              <a:buChar char="‣"/>
              <a:defRPr/>
            </a:pPr>
            <a:endParaRPr lang="en-US">
              <a:sym typeface="Futura Book BT" charset="0"/>
            </a:endParaRPr>
          </a:p>
        </p:txBody>
      </p:sp>
      <p:sp>
        <p:nvSpPr>
          <p:cNvPr id="36867" name="Rectangle 2"/>
          <p:cNvSpPr>
            <a:spLocks/>
          </p:cNvSpPr>
          <p:nvPr/>
        </p:nvSpPr>
        <p:spPr bwMode="auto">
          <a:xfrm>
            <a:off x="3330575" y="6457950"/>
            <a:ext cx="3486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3200">
                <a:solidFill>
                  <a:srgbClr val="000000"/>
                </a:solidFill>
                <a:latin typeface="News Gothic MT" pitchFamily="2" charset="0"/>
                <a:ea typeface="ヒラギノ角ゴ ProN W3" pitchFamily="2" charset="-128"/>
                <a:sym typeface="News Gothic MT" pitchFamily="2" charset="0"/>
              </a:defRPr>
            </a:lvl1pPr>
            <a:lvl2pPr marL="742950" indent="-285750" eaLnBrk="0" hangingPunct="0">
              <a:defRPr sz="3200">
                <a:solidFill>
                  <a:srgbClr val="000000"/>
                </a:solidFill>
                <a:latin typeface="News Gothic MT" pitchFamily="2" charset="0"/>
                <a:ea typeface="ヒラギノ角ゴ ProN W3" pitchFamily="2" charset="-128"/>
                <a:sym typeface="News Gothic MT" pitchFamily="2" charset="0"/>
              </a:defRPr>
            </a:lvl2pPr>
            <a:lvl3pPr marL="1143000" indent="-228600" eaLnBrk="0" hangingPunct="0">
              <a:defRPr sz="3200">
                <a:solidFill>
                  <a:srgbClr val="000000"/>
                </a:solidFill>
                <a:latin typeface="News Gothic MT" pitchFamily="2" charset="0"/>
                <a:ea typeface="ヒラギノ角ゴ ProN W3" pitchFamily="2" charset="-128"/>
                <a:sym typeface="News Gothic MT" pitchFamily="2" charset="0"/>
              </a:defRPr>
            </a:lvl3pPr>
            <a:lvl4pPr marL="1600200" indent="-228600" eaLnBrk="0" hangingPunct="0">
              <a:defRPr sz="3200">
                <a:solidFill>
                  <a:srgbClr val="000000"/>
                </a:solidFill>
                <a:latin typeface="News Gothic MT" pitchFamily="2" charset="0"/>
                <a:ea typeface="ヒラギノ角ゴ ProN W3" pitchFamily="2" charset="-128"/>
                <a:sym typeface="News Gothic MT" pitchFamily="2" charset="0"/>
              </a:defRPr>
            </a:lvl4pPr>
            <a:lvl5pPr marL="2057400" indent="-228600" eaLnBrk="0" hangingPunct="0">
              <a:defRPr sz="3200">
                <a:solidFill>
                  <a:srgbClr val="000000"/>
                </a:solidFill>
                <a:latin typeface="News Gothic MT" pitchFamily="2" charset="0"/>
                <a:ea typeface="ヒラギノ角ゴ ProN W3" pitchFamily="2" charset="-128"/>
                <a:sym typeface="News Gothic MT" pitchFamily="2" charset="0"/>
              </a:defRPr>
            </a:lvl5pPr>
            <a:lvl6pPr marL="2514600" indent="-228600" algn="ctr" eaLnBrk="0" fontAlgn="base" hangingPunct="0">
              <a:spcBef>
                <a:spcPct val="0"/>
              </a:spcBef>
              <a:spcAft>
                <a:spcPct val="0"/>
              </a:spcAft>
              <a:defRPr sz="3200">
                <a:solidFill>
                  <a:srgbClr val="000000"/>
                </a:solidFill>
                <a:latin typeface="News Gothic MT" pitchFamily="2" charset="0"/>
                <a:ea typeface="ヒラギノ角ゴ ProN W3" pitchFamily="2" charset="-128"/>
                <a:sym typeface="News Gothic MT" pitchFamily="2" charset="0"/>
              </a:defRPr>
            </a:lvl6pPr>
            <a:lvl7pPr marL="2971800" indent="-228600" algn="ctr" eaLnBrk="0" fontAlgn="base" hangingPunct="0">
              <a:spcBef>
                <a:spcPct val="0"/>
              </a:spcBef>
              <a:spcAft>
                <a:spcPct val="0"/>
              </a:spcAft>
              <a:defRPr sz="3200">
                <a:solidFill>
                  <a:srgbClr val="000000"/>
                </a:solidFill>
                <a:latin typeface="News Gothic MT" pitchFamily="2" charset="0"/>
                <a:ea typeface="ヒラギノ角ゴ ProN W3" pitchFamily="2" charset="-128"/>
                <a:sym typeface="News Gothic MT" pitchFamily="2" charset="0"/>
              </a:defRPr>
            </a:lvl7pPr>
            <a:lvl8pPr marL="3429000" indent="-228600" algn="ctr" eaLnBrk="0" fontAlgn="base" hangingPunct="0">
              <a:spcBef>
                <a:spcPct val="0"/>
              </a:spcBef>
              <a:spcAft>
                <a:spcPct val="0"/>
              </a:spcAft>
              <a:defRPr sz="3200">
                <a:solidFill>
                  <a:srgbClr val="000000"/>
                </a:solidFill>
                <a:latin typeface="News Gothic MT" pitchFamily="2" charset="0"/>
                <a:ea typeface="ヒラギノ角ゴ ProN W3" pitchFamily="2" charset="-128"/>
                <a:sym typeface="News Gothic MT" pitchFamily="2" charset="0"/>
              </a:defRPr>
            </a:lvl8pPr>
            <a:lvl9pPr marL="3886200" indent="-228600" algn="ctr" eaLnBrk="0" fontAlgn="base" hangingPunct="0">
              <a:spcBef>
                <a:spcPct val="0"/>
              </a:spcBef>
              <a:spcAft>
                <a:spcPct val="0"/>
              </a:spcAft>
              <a:defRPr sz="3200">
                <a:solidFill>
                  <a:srgbClr val="000000"/>
                </a:solidFill>
                <a:latin typeface="News Gothic MT" pitchFamily="2" charset="0"/>
                <a:ea typeface="ヒラギノ角ゴ ProN W3" pitchFamily="2" charset="-128"/>
                <a:sym typeface="News Gothic MT" pitchFamily="2" charset="0"/>
              </a:defRPr>
            </a:lvl9pPr>
          </a:lstStyle>
          <a:p>
            <a:pPr eaLnBrk="1" hangingPunct="1"/>
            <a:r>
              <a:rPr lang="en-US" altLang="en-US" sz="2400" u="sng">
                <a:solidFill>
                  <a:schemeClr val="tx1"/>
                </a:solidFill>
                <a:ea typeface="MS PGothic" panose="020B0600070205080204" pitchFamily="34" charset="-128"/>
                <a:hlinkClick r:id="rId2"/>
              </a:rPr>
              <a:t>http://www.piazza.com</a:t>
            </a:r>
            <a:endParaRPr lang="en-US" altLang="en-US" sz="2400" u="sng">
              <a:solidFill>
                <a:schemeClr val="tx1"/>
              </a:solidFill>
              <a:ea typeface="MS PGothic" panose="020B0600070205080204" pitchFamily="34" charset="-128"/>
            </a:endParaRPr>
          </a:p>
        </p:txBody>
      </p:sp>
      <p:pic>
        <p:nvPicPr>
          <p:cNvPr id="368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900" y="1308100"/>
            <a:ext cx="7424738"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p:txBody>
          <a:bodyPr/>
          <a:lstStyle/>
          <a:p>
            <a:pPr>
              <a:defRPr/>
            </a:pPr>
            <a:r>
              <a:rPr lang="en-US">
                <a:sym typeface="Futura Book BT" charset="0"/>
              </a:rPr>
              <a:t>email communication</a:t>
            </a:r>
          </a:p>
        </p:txBody>
      </p:sp>
      <p:sp>
        <p:nvSpPr>
          <p:cNvPr id="51202" name="Rectangle 2"/>
          <p:cNvSpPr>
            <a:spLocks noGrp="1" noChangeArrowheads="1"/>
          </p:cNvSpPr>
          <p:nvPr>
            <p:ph idx="1"/>
          </p:nvPr>
        </p:nvSpPr>
        <p:spPr>
          <a:xfrm>
            <a:off x="889000" y="1752600"/>
            <a:ext cx="5943600" cy="4800600"/>
          </a:xfrm>
        </p:spPr>
        <p:txBody>
          <a:bodyPr/>
          <a:lstStyle/>
          <a:p>
            <a:pPr marL="0" indent="-457200">
              <a:buFont typeface="Futura Book BT" charset="0"/>
              <a:buChar char="‣"/>
              <a:defRPr/>
            </a:pPr>
            <a:r>
              <a:rPr lang="en-US" dirty="0">
                <a:sym typeface="Futura Book BT" charset="0"/>
              </a:rPr>
              <a:t>Students will email you... a lot!</a:t>
            </a:r>
          </a:p>
          <a:p>
            <a:pPr marL="0" indent="-457200">
              <a:buFont typeface="Futura Book BT" charset="0"/>
              <a:buChar char="‣"/>
              <a:defRPr/>
            </a:pPr>
            <a:r>
              <a:rPr lang="en-US" dirty="0">
                <a:sym typeface="Futura Book BT" charset="0"/>
              </a:rPr>
              <a:t>Respond in a timely manner, but:</a:t>
            </a:r>
          </a:p>
          <a:p>
            <a:pPr marL="0" indent="-457200">
              <a:buFont typeface="Futura Book BT" charset="0"/>
              <a:buChar char="‣"/>
              <a:defRPr/>
            </a:pPr>
            <a:r>
              <a:rPr lang="en-US" dirty="0">
                <a:sym typeface="Futura Book BT" charset="0"/>
              </a:rPr>
              <a:t>Manage the load</a:t>
            </a:r>
          </a:p>
          <a:p>
            <a:pPr lvl="1">
              <a:lnSpc>
                <a:spcPct val="110000"/>
              </a:lnSpc>
              <a:spcBef>
                <a:spcPts val="0"/>
              </a:spcBef>
              <a:spcAft>
                <a:spcPts val="0"/>
              </a:spcAft>
              <a:buFont typeface="Arial"/>
              <a:buChar char="•"/>
              <a:defRPr/>
            </a:pPr>
            <a:r>
              <a:rPr lang="en-US" dirty="0">
                <a:sym typeface="Futura Book BT" charset="0"/>
              </a:rPr>
              <a:t>Divide responsibility among course staff</a:t>
            </a:r>
          </a:p>
          <a:p>
            <a:pPr lvl="1">
              <a:lnSpc>
                <a:spcPct val="110000"/>
              </a:lnSpc>
              <a:spcBef>
                <a:spcPts val="0"/>
              </a:spcBef>
              <a:spcAft>
                <a:spcPts val="0"/>
              </a:spcAft>
              <a:buFont typeface="Arial"/>
              <a:buChar char="•"/>
              <a:defRPr/>
            </a:pPr>
            <a:r>
              <a:rPr lang="en-US" dirty="0">
                <a:sym typeface="Futura Book BT" charset="0"/>
              </a:rPr>
              <a:t>Set expectations for turnaround time</a:t>
            </a:r>
          </a:p>
          <a:p>
            <a:pPr lvl="1">
              <a:lnSpc>
                <a:spcPct val="110000"/>
              </a:lnSpc>
              <a:spcBef>
                <a:spcPts val="0"/>
              </a:spcBef>
              <a:spcAft>
                <a:spcPts val="0"/>
              </a:spcAft>
              <a:buFont typeface="Arial"/>
              <a:buChar char="•"/>
              <a:defRPr/>
            </a:pPr>
            <a:r>
              <a:rPr lang="en-US" dirty="0">
                <a:sym typeface="Futura Book BT" charset="0"/>
              </a:rPr>
              <a:t>Suggest use of office hours, especially if the questions are difficult to answer via email</a:t>
            </a:r>
          </a:p>
          <a:p>
            <a:pPr lvl="1">
              <a:lnSpc>
                <a:spcPct val="110000"/>
              </a:lnSpc>
              <a:spcBef>
                <a:spcPts val="0"/>
              </a:spcBef>
              <a:spcAft>
                <a:spcPts val="0"/>
              </a:spcAft>
              <a:buFont typeface="Arial"/>
              <a:buChar char="•"/>
              <a:defRPr/>
            </a:pPr>
            <a:r>
              <a:rPr lang="en-US" dirty="0">
                <a:sym typeface="Futura Book BT" charset="0"/>
              </a:rPr>
              <a:t>Compile and make available answers to FAQs</a:t>
            </a:r>
          </a:p>
        </p:txBody>
      </p:sp>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9800" y="1676400"/>
            <a:ext cx="23876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p:txBody>
          <a:bodyPr/>
          <a:lstStyle/>
          <a:p>
            <a:pPr>
              <a:defRPr/>
            </a:pPr>
            <a:r>
              <a:rPr lang="en-US">
                <a:sym typeface="Futura Book BT" charset="0"/>
              </a:rPr>
              <a:t>grading</a:t>
            </a:r>
          </a:p>
        </p:txBody>
      </p:sp>
      <p:sp>
        <p:nvSpPr>
          <p:cNvPr id="53250" name="Rectangle 2"/>
          <p:cNvSpPr>
            <a:spLocks noGrp="1" noChangeArrowheads="1"/>
          </p:cNvSpPr>
          <p:nvPr>
            <p:ph idx="1"/>
          </p:nvPr>
        </p:nvSpPr>
        <p:spPr>
          <a:xfrm>
            <a:off x="1727200" y="1295400"/>
            <a:ext cx="6781800" cy="5588000"/>
          </a:xfrm>
        </p:spPr>
        <p:txBody>
          <a:bodyPr/>
          <a:lstStyle/>
          <a:p>
            <a:pPr marL="0" indent="-457200">
              <a:buFont typeface="Futura Book BT" charset="0"/>
              <a:buChar char="‣"/>
              <a:defRPr/>
            </a:pPr>
            <a:r>
              <a:rPr lang="en-US" dirty="0">
                <a:sym typeface="Futura Book BT" charset="0"/>
              </a:rPr>
              <a:t>Should be done in a timely manner</a:t>
            </a:r>
          </a:p>
          <a:p>
            <a:pPr lvl="1">
              <a:spcBef>
                <a:spcPts val="0"/>
              </a:spcBef>
              <a:spcAft>
                <a:spcPts val="0"/>
              </a:spcAft>
              <a:buFont typeface="Arial"/>
              <a:buChar char="•"/>
              <a:defRPr/>
            </a:pPr>
            <a:r>
              <a:rPr lang="en-US" dirty="0">
                <a:sym typeface="Futura Book BT" charset="0"/>
              </a:rPr>
              <a:t>Return graded assignment before the next one is due</a:t>
            </a:r>
          </a:p>
          <a:p>
            <a:pPr lvl="1">
              <a:spcBef>
                <a:spcPts val="0"/>
              </a:spcBef>
              <a:spcAft>
                <a:spcPts val="0"/>
              </a:spcAft>
              <a:buFont typeface="Arial"/>
              <a:buChar char="•"/>
              <a:defRPr/>
            </a:pPr>
            <a:r>
              <a:rPr lang="en-US" dirty="0">
                <a:sym typeface="Futura Book BT" charset="0"/>
              </a:rPr>
              <a:t>Pick a weekly time when CAs grade together</a:t>
            </a:r>
          </a:p>
          <a:p>
            <a:pPr lvl="2">
              <a:buFont typeface="Futura Book BT" charset="0"/>
              <a:buChar char="•"/>
              <a:defRPr/>
            </a:pPr>
            <a:r>
              <a:rPr lang="en-US" dirty="0">
                <a:sym typeface="Futura Book BT" charset="0"/>
              </a:rPr>
              <a:t>Or, take turns grading week to week. </a:t>
            </a:r>
          </a:p>
          <a:p>
            <a:pPr lvl="2">
              <a:buFont typeface="Futura Book BT" charset="0"/>
              <a:buChar char="•"/>
              <a:defRPr/>
            </a:pPr>
            <a:endParaRPr lang="en-US" dirty="0">
              <a:sym typeface="Futura Book BT" charset="0"/>
            </a:endParaRPr>
          </a:p>
          <a:p>
            <a:pPr marL="0" indent="-457200">
              <a:buFont typeface="Futura Book BT" charset="0"/>
              <a:buChar char="‣"/>
              <a:defRPr/>
            </a:pPr>
            <a:r>
              <a:rPr lang="en-US" dirty="0">
                <a:sym typeface="Futura Book BT" charset="0"/>
              </a:rPr>
              <a:t>Should be consistent and fair</a:t>
            </a:r>
          </a:p>
          <a:p>
            <a:pPr lvl="1">
              <a:spcBef>
                <a:spcPts val="0"/>
              </a:spcBef>
              <a:spcAft>
                <a:spcPts val="0"/>
              </a:spcAft>
              <a:buFont typeface="Arial"/>
              <a:buChar char="•"/>
              <a:defRPr/>
            </a:pPr>
            <a:r>
              <a:rPr lang="en-US" dirty="0">
                <a:sym typeface="Futura Book BT" charset="0"/>
              </a:rPr>
              <a:t>Agree on grading criteria beforehand </a:t>
            </a:r>
          </a:p>
          <a:p>
            <a:pPr lvl="1">
              <a:spcBef>
                <a:spcPts val="0"/>
              </a:spcBef>
              <a:spcAft>
                <a:spcPts val="0"/>
              </a:spcAft>
              <a:buFont typeface="Arial"/>
              <a:buChar char="•"/>
              <a:defRPr/>
            </a:pPr>
            <a:r>
              <a:rPr lang="en-US" dirty="0">
                <a:sym typeface="Futura Book BT" charset="0"/>
              </a:rPr>
              <a:t>The same person grades a question across all students</a:t>
            </a:r>
          </a:p>
          <a:p>
            <a:pPr lvl="1">
              <a:spcBef>
                <a:spcPts val="0"/>
              </a:spcBef>
              <a:spcAft>
                <a:spcPts val="0"/>
              </a:spcAft>
              <a:buFont typeface="Arial"/>
              <a:buChar char="•"/>
              <a:defRPr/>
            </a:pPr>
            <a:r>
              <a:rPr lang="en-US" dirty="0">
                <a:sym typeface="Futura Book BT" charset="0"/>
              </a:rPr>
              <a:t>Read through a few solutions before starting</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sym typeface="Futura Book BT" charset="0"/>
              </a:rPr>
              <a:t>grading</a:t>
            </a:r>
          </a:p>
        </p:txBody>
      </p:sp>
      <p:sp>
        <p:nvSpPr>
          <p:cNvPr id="55297" name="Rectangle 1"/>
          <p:cNvSpPr>
            <a:spLocks noGrp="1" noChangeArrowheads="1"/>
          </p:cNvSpPr>
          <p:nvPr>
            <p:ph idx="1"/>
          </p:nvPr>
        </p:nvSpPr>
        <p:spPr>
          <a:xfrm>
            <a:off x="1651000" y="1447800"/>
            <a:ext cx="6858000" cy="5588000"/>
          </a:xfrm>
        </p:spPr>
        <p:txBody>
          <a:bodyPr/>
          <a:lstStyle/>
          <a:p>
            <a:pPr marL="0" indent="-457200"/>
            <a:r>
              <a:rPr lang="en-US" altLang="en-US">
                <a:latin typeface="Source Sans Pro" pitchFamily="2" charset="0"/>
              </a:rPr>
              <a:t>Rubrics help enormously.</a:t>
            </a:r>
          </a:p>
          <a:p>
            <a:pPr lvl="1"/>
            <a:r>
              <a:rPr lang="en-US" altLang="en-US">
                <a:latin typeface="Source Sans Pro" pitchFamily="2" charset="0"/>
              </a:rPr>
              <a:t>Increase fairness, efficiency; requires some </a:t>
            </a:r>
            <a:r>
              <a:rPr lang="ja-JP" altLang="en-US">
                <a:latin typeface="Source Sans Pro" pitchFamily="2" charset="0"/>
              </a:rPr>
              <a:t>“</a:t>
            </a:r>
            <a:r>
              <a:rPr lang="en-US" altLang="ja-JP">
                <a:latin typeface="Source Sans Pro" pitchFamily="2" charset="0"/>
              </a:rPr>
              <a:t>preprocessing</a:t>
            </a:r>
            <a:r>
              <a:rPr lang="ja-JP" altLang="en-US">
                <a:latin typeface="Source Sans Pro" pitchFamily="2" charset="0"/>
              </a:rPr>
              <a:t>”</a:t>
            </a:r>
            <a:r>
              <a:rPr lang="en-US" altLang="ja-JP">
                <a:latin typeface="Source Sans Pro" pitchFamily="2" charset="0"/>
              </a:rPr>
              <a:t> but is totally worth it.</a:t>
            </a:r>
          </a:p>
          <a:p>
            <a:pPr lvl="1"/>
            <a:endParaRPr lang="en-US" altLang="en-US">
              <a:latin typeface="Source Sans Pro" pitchFamily="2" charset="0"/>
            </a:endParaRPr>
          </a:p>
          <a:p>
            <a:pPr marL="0" indent="-457200"/>
            <a:r>
              <a:rPr lang="en-US" altLang="en-US">
                <a:latin typeface="Source Sans Pro" pitchFamily="2" charset="0"/>
              </a:rPr>
              <a:t>Point distribution</a:t>
            </a:r>
          </a:p>
          <a:p>
            <a:pPr lvl="1"/>
            <a:r>
              <a:rPr lang="en-US" altLang="en-US">
                <a:latin typeface="Source Sans Pro" pitchFamily="2" charset="0"/>
              </a:rPr>
              <a:t>Prefer 0, +1, +2 over 75.25, 75.5, etc.</a:t>
            </a:r>
          </a:p>
          <a:p>
            <a:pPr lvl="1"/>
            <a:endParaRPr lang="en-US" altLang="en-US">
              <a:latin typeface="Source Sans Pro" pitchFamily="2" charset="0"/>
            </a:endParaRPr>
          </a:p>
          <a:p>
            <a:pPr marL="0" indent="-457200"/>
            <a:r>
              <a:rPr lang="en-US" altLang="en-US">
                <a:latin typeface="Source Sans Pro" pitchFamily="2" charset="0"/>
              </a:rPr>
              <a:t>Provide solution sets</a:t>
            </a:r>
          </a:p>
          <a:p>
            <a:pPr lvl="1"/>
            <a:r>
              <a:rPr lang="en-US" altLang="en-US">
                <a:latin typeface="Source Sans Pro" pitchFamily="2" charset="0"/>
              </a:rPr>
              <a:t>List common mistakes, point distributions.</a:t>
            </a:r>
          </a:p>
          <a:p>
            <a:pPr lvl="1"/>
            <a:r>
              <a:rPr lang="en-US" altLang="en-US">
                <a:latin typeface="Source Sans Pro" pitchFamily="2" charset="0"/>
              </a:rPr>
              <a:t>Some professors may be hesitant to post solutions.</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p:txBody>
          <a:bodyPr/>
          <a:lstStyle/>
          <a:p>
            <a:pPr>
              <a:defRPr/>
            </a:pPr>
            <a:r>
              <a:rPr lang="en-US" dirty="0">
                <a:sym typeface="Futura Book BT" charset="0"/>
              </a:rPr>
              <a:t>re-grading</a:t>
            </a:r>
          </a:p>
        </p:txBody>
      </p:sp>
      <p:sp>
        <p:nvSpPr>
          <p:cNvPr id="57346" name="Rectangle 2"/>
          <p:cNvSpPr>
            <a:spLocks noGrp="1" noChangeArrowheads="1"/>
          </p:cNvSpPr>
          <p:nvPr>
            <p:ph idx="1"/>
          </p:nvPr>
        </p:nvSpPr>
        <p:spPr>
          <a:xfrm>
            <a:off x="1498600" y="1295400"/>
            <a:ext cx="7162800" cy="5588000"/>
          </a:xfrm>
        </p:spPr>
        <p:txBody>
          <a:bodyPr/>
          <a:lstStyle/>
          <a:p>
            <a:pPr marL="0" indent="-457200"/>
            <a:r>
              <a:rPr lang="en-US" altLang="en-US">
                <a:latin typeface="Source Sans Pro" pitchFamily="2" charset="0"/>
              </a:rPr>
              <a:t>How should I handle re-grading requests?</a:t>
            </a:r>
          </a:p>
          <a:p>
            <a:pPr lvl="1">
              <a:lnSpc>
                <a:spcPct val="110000"/>
              </a:lnSpc>
            </a:pPr>
            <a:r>
              <a:rPr lang="en-US" altLang="en-US">
                <a:latin typeface="Source Sans Pro" pitchFamily="2" charset="0"/>
              </a:rPr>
              <a:t>Permissive – Point-monger paradise, CA nightmare</a:t>
            </a:r>
          </a:p>
          <a:p>
            <a:pPr lvl="1">
              <a:lnSpc>
                <a:spcPct val="110000"/>
              </a:lnSpc>
            </a:pPr>
            <a:r>
              <a:rPr lang="en-US" altLang="en-US">
                <a:latin typeface="Source Sans Pro" pitchFamily="2" charset="0"/>
              </a:rPr>
              <a:t>Risky Game – Reserve the right to re-grade everything</a:t>
            </a:r>
          </a:p>
          <a:p>
            <a:pPr lvl="1">
              <a:lnSpc>
                <a:spcPct val="110000"/>
              </a:lnSpc>
            </a:pPr>
            <a:r>
              <a:rPr lang="en-US" altLang="en-US">
                <a:latin typeface="Source Sans Pro" pitchFamily="2" charset="0"/>
              </a:rPr>
              <a:t>Bureaucratic Nightmare – Require written justification</a:t>
            </a:r>
          </a:p>
          <a:p>
            <a:pPr lvl="1">
              <a:lnSpc>
                <a:spcPct val="110000"/>
              </a:lnSpc>
            </a:pPr>
            <a:r>
              <a:rPr lang="en-US" altLang="en-US">
                <a:latin typeface="Source Sans Pro" pitchFamily="2" charset="0"/>
              </a:rPr>
              <a:t>Lazy Evaluation – Defer until the end of the term; regrade if the points affect the student</a:t>
            </a:r>
            <a:r>
              <a:rPr lang="ja-JP" altLang="en-US">
                <a:latin typeface="Source Sans Pro" pitchFamily="2" charset="0"/>
              </a:rPr>
              <a:t>’</a:t>
            </a:r>
            <a:r>
              <a:rPr lang="en-US" altLang="ja-JP">
                <a:latin typeface="Source Sans Pro" pitchFamily="2" charset="0"/>
              </a:rPr>
              <a:t>s final grade.</a:t>
            </a:r>
          </a:p>
          <a:p>
            <a:pPr lvl="1">
              <a:lnSpc>
                <a:spcPct val="110000"/>
              </a:lnSpc>
            </a:pPr>
            <a:endParaRPr lang="en-US" altLang="en-US">
              <a:latin typeface="Source Sans Pro" pitchFamily="2" charset="0"/>
            </a:endParaRPr>
          </a:p>
          <a:p>
            <a:pPr marL="0" indent="-457200"/>
            <a:r>
              <a:rPr lang="en-US" altLang="en-US">
                <a:latin typeface="Source Sans Pro" pitchFamily="2" charset="0"/>
              </a:rPr>
              <a:t>Do not re-grade with the student present!</a:t>
            </a:r>
          </a:p>
          <a:p>
            <a:pPr lvl="1"/>
            <a:r>
              <a:rPr lang="en-US" altLang="en-US">
                <a:latin typeface="Source Sans Pro" pitchFamily="2" charset="0"/>
              </a:rPr>
              <a:t>Listen to their explanation, then ask them to leave the graded work with you</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p:txBody>
          <a:bodyPr/>
          <a:lstStyle/>
          <a:p>
            <a:pPr>
              <a:defRPr/>
            </a:pPr>
            <a:r>
              <a:rPr lang="en-US">
                <a:sym typeface="Futura Book BT" charset="0"/>
              </a:rPr>
              <a:t>grade tracking</a:t>
            </a:r>
          </a:p>
        </p:txBody>
      </p:sp>
      <p:sp>
        <p:nvSpPr>
          <p:cNvPr id="59394" name="Rectangle 2"/>
          <p:cNvSpPr>
            <a:spLocks noGrp="1" noChangeArrowheads="1"/>
          </p:cNvSpPr>
          <p:nvPr>
            <p:ph idx="1"/>
          </p:nvPr>
        </p:nvSpPr>
        <p:spPr>
          <a:xfrm>
            <a:off x="1193800" y="1295400"/>
            <a:ext cx="7772400" cy="5588000"/>
          </a:xfrm>
        </p:spPr>
        <p:txBody>
          <a:bodyPr/>
          <a:lstStyle/>
          <a:p>
            <a:pPr marL="0" indent="-457200">
              <a:buFont typeface="Futura Book BT" charset="0"/>
              <a:buChar char="‣"/>
              <a:defRPr/>
            </a:pPr>
            <a:r>
              <a:rPr lang="en-US" dirty="0">
                <a:sym typeface="Futura Book BT" charset="0"/>
              </a:rPr>
              <a:t>Spreadsheet (Excel, </a:t>
            </a:r>
            <a:r>
              <a:rPr lang="en-US" dirty="0" err="1">
                <a:sym typeface="Futura Book BT" charset="0"/>
              </a:rPr>
              <a:t>Calc</a:t>
            </a:r>
            <a:r>
              <a:rPr lang="en-US" dirty="0">
                <a:sym typeface="Futura Book BT" charset="0"/>
              </a:rPr>
              <a:t>, Numbers...)</a:t>
            </a:r>
          </a:p>
          <a:p>
            <a:pPr marL="0" indent="-457200">
              <a:buFont typeface="Futura Book BT" charset="0"/>
              <a:buChar char="‣"/>
              <a:defRPr/>
            </a:pPr>
            <a:r>
              <a:rPr lang="en-US" dirty="0">
                <a:sym typeface="Futura Book BT" charset="0"/>
              </a:rPr>
              <a:t>Google docs spreadsheet</a:t>
            </a:r>
          </a:p>
          <a:p>
            <a:pPr lvl="1">
              <a:spcBef>
                <a:spcPts val="0"/>
              </a:spcBef>
              <a:spcAft>
                <a:spcPts val="0"/>
              </a:spcAft>
              <a:buFont typeface="Arial"/>
              <a:buChar char="•"/>
              <a:defRPr/>
            </a:pPr>
            <a:r>
              <a:rPr lang="en-US" dirty="0">
                <a:sym typeface="Futura Book BT" charset="0"/>
              </a:rPr>
              <a:t>Facilitates multi-user editing and collaboration, versioning</a:t>
            </a:r>
          </a:p>
          <a:p>
            <a:pPr lvl="1">
              <a:spcBef>
                <a:spcPts val="0"/>
              </a:spcBef>
              <a:spcAft>
                <a:spcPts val="0"/>
              </a:spcAft>
              <a:buFont typeface="Arial"/>
              <a:buChar char="•"/>
              <a:defRPr/>
            </a:pPr>
            <a:r>
              <a:rPr lang="en-US" dirty="0">
                <a:sym typeface="Futura Book BT" charset="0"/>
              </a:rPr>
              <a:t>But: privacy!</a:t>
            </a:r>
          </a:p>
          <a:p>
            <a:pPr marL="0" indent="-457200">
              <a:buFont typeface="Futura Book BT" charset="0"/>
              <a:buChar char="‣"/>
              <a:defRPr/>
            </a:pPr>
            <a:r>
              <a:rPr lang="en-US" dirty="0" err="1">
                <a:sym typeface="Futura Book BT" charset="0"/>
              </a:rPr>
              <a:t>CourseWork</a:t>
            </a:r>
            <a:endParaRPr lang="en-US" dirty="0">
              <a:sym typeface="Futura Book BT" charset="0"/>
            </a:endParaRPr>
          </a:p>
          <a:p>
            <a:pPr marL="0" indent="-457200">
              <a:buFont typeface="Futura Book BT" charset="0"/>
              <a:buChar char="‣"/>
              <a:defRPr/>
            </a:pPr>
            <a:r>
              <a:rPr lang="en-US" dirty="0">
                <a:sym typeface="Futura Book BT" charset="0"/>
              </a:rPr>
              <a:t>... other tools available.</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76200"/>
            <a:ext cx="62230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Grp="1" noChangeArrowheads="1"/>
          </p:cNvSpPr>
          <p:nvPr>
            <p:ph type="title"/>
          </p:nvPr>
        </p:nvSpPr>
        <p:spPr/>
        <p:txBody>
          <a:bodyPr/>
          <a:lstStyle/>
          <a:p>
            <a:pPr>
              <a:defRPr/>
            </a:pPr>
            <a:r>
              <a:rPr lang="en-US" dirty="0">
                <a:sym typeface="Futura Book BT" charset="0"/>
              </a:rPr>
              <a:t>office hours</a:t>
            </a:r>
          </a:p>
        </p:txBody>
      </p:sp>
      <p:sp>
        <p:nvSpPr>
          <p:cNvPr id="62466" name="Rectangle 2"/>
          <p:cNvSpPr>
            <a:spLocks noGrp="1" noChangeArrowheads="1"/>
          </p:cNvSpPr>
          <p:nvPr>
            <p:ph idx="1"/>
          </p:nvPr>
        </p:nvSpPr>
        <p:spPr>
          <a:xfrm>
            <a:off x="1498600" y="1447800"/>
            <a:ext cx="7162800" cy="5588000"/>
          </a:xfrm>
        </p:spPr>
        <p:txBody>
          <a:bodyPr/>
          <a:lstStyle/>
          <a:p>
            <a:pPr marL="0" indent="-457200"/>
            <a:r>
              <a:rPr lang="en-US" altLang="en-US">
                <a:latin typeface="Source Sans Pro" pitchFamily="2" charset="0"/>
              </a:rPr>
              <a:t>Inform students of times and locations</a:t>
            </a:r>
          </a:p>
          <a:p>
            <a:pPr lvl="1"/>
            <a:r>
              <a:rPr lang="en-US" altLang="en-US">
                <a:latin typeface="Source Sans Pro" pitchFamily="2" charset="0"/>
              </a:rPr>
              <a:t>Use course web page and mailing lists</a:t>
            </a:r>
          </a:p>
          <a:p>
            <a:pPr lvl="1"/>
            <a:r>
              <a:rPr lang="en-US" altLang="en-US">
                <a:latin typeface="Source Sans Pro" pitchFamily="2" charset="0"/>
              </a:rPr>
              <a:t>Ideally by second week of class</a:t>
            </a:r>
          </a:p>
          <a:p>
            <a:pPr marL="0" indent="-457200"/>
            <a:endParaRPr lang="en-US" altLang="en-US">
              <a:latin typeface="Source Sans Pro" pitchFamily="2" charset="0"/>
            </a:endParaRPr>
          </a:p>
          <a:p>
            <a:pPr marL="0" indent="-457200"/>
            <a:r>
              <a:rPr lang="en-US" altLang="en-US">
                <a:latin typeface="Source Sans Pro" pitchFamily="2" charset="0"/>
              </a:rPr>
              <a:t>Office hour times - when should I hold them?</a:t>
            </a:r>
          </a:p>
          <a:p>
            <a:pPr lvl="1"/>
            <a:r>
              <a:rPr lang="en-US" altLang="en-US">
                <a:latin typeface="Source Sans Pro" pitchFamily="2" charset="0"/>
              </a:rPr>
              <a:t>Your convenience?</a:t>
            </a:r>
          </a:p>
          <a:p>
            <a:pPr lvl="1"/>
            <a:r>
              <a:rPr lang="en-US" altLang="en-US">
                <a:latin typeface="Source Sans Pro" pitchFamily="2" charset="0"/>
              </a:rPr>
              <a:t>Students</a:t>
            </a:r>
            <a:r>
              <a:rPr lang="ja-JP" altLang="en-US">
                <a:latin typeface="Source Sans Pro" pitchFamily="2" charset="0"/>
              </a:rPr>
              <a:t>’</a:t>
            </a:r>
            <a:r>
              <a:rPr lang="en-US" altLang="ja-JP">
                <a:latin typeface="Source Sans Pro" pitchFamily="2" charset="0"/>
              </a:rPr>
              <a:t> convenience?</a:t>
            </a:r>
          </a:p>
          <a:p>
            <a:pPr lvl="1"/>
            <a:r>
              <a:rPr lang="en-US" altLang="en-US">
                <a:latin typeface="Source Sans Pro" pitchFamily="2" charset="0"/>
              </a:rPr>
              <a:t>Adjust hours according to students</a:t>
            </a:r>
            <a:r>
              <a:rPr lang="ja-JP" altLang="en-US">
                <a:latin typeface="Source Sans Pro" pitchFamily="2" charset="0"/>
              </a:rPr>
              <a:t>’</a:t>
            </a:r>
            <a:r>
              <a:rPr lang="en-US" altLang="ja-JP">
                <a:latin typeface="Source Sans Pro" pitchFamily="2" charset="0"/>
              </a:rPr>
              <a:t> needs</a:t>
            </a:r>
          </a:p>
          <a:p>
            <a:pPr lvl="1"/>
            <a:r>
              <a:rPr lang="en-US" altLang="en-US">
                <a:latin typeface="Source Sans Pro" pitchFamily="2" charset="0"/>
              </a:rPr>
              <a:t>Be on time and don</a:t>
            </a:r>
            <a:r>
              <a:rPr lang="ja-JP" altLang="en-US">
                <a:latin typeface="Source Sans Pro" pitchFamily="2" charset="0"/>
              </a:rPr>
              <a:t>’</a:t>
            </a:r>
            <a:r>
              <a:rPr lang="en-US" altLang="ja-JP">
                <a:latin typeface="Source Sans Pro" pitchFamily="2" charset="0"/>
              </a:rPr>
              <a:t>t cancel at the last minute</a:t>
            </a:r>
          </a:p>
          <a:p>
            <a:pPr lvl="1"/>
            <a:r>
              <a:rPr lang="en-US" altLang="en-US">
                <a:latin typeface="Source Sans Pro" pitchFamily="2" charset="0"/>
              </a:rPr>
              <a:t>Announce any changes through course communication</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sym typeface="Futura Book BT" charset="0"/>
              </a:rPr>
              <a:t>university policies</a:t>
            </a:r>
          </a:p>
        </p:txBody>
      </p:sp>
      <p:sp>
        <p:nvSpPr>
          <p:cNvPr id="21505" name="Rectangle 1"/>
          <p:cNvSpPr>
            <a:spLocks noGrp="1" noChangeArrowheads="1"/>
          </p:cNvSpPr>
          <p:nvPr>
            <p:ph idx="1"/>
          </p:nvPr>
        </p:nvSpPr>
        <p:spPr>
          <a:xfrm>
            <a:off x="3175000" y="1371600"/>
            <a:ext cx="3810000" cy="5588000"/>
          </a:xfrm>
        </p:spPr>
        <p:txBody>
          <a:bodyPr/>
          <a:lstStyle/>
          <a:p>
            <a:pPr marL="0" indent="-457200">
              <a:buFont typeface="Futura Book BT" charset="0"/>
              <a:buChar char="‣"/>
              <a:defRPr/>
            </a:pPr>
            <a:r>
              <a:rPr lang="en-US" dirty="0">
                <a:sym typeface="Futura Book BT" charset="0"/>
              </a:rPr>
              <a:t>University Policies </a:t>
            </a:r>
          </a:p>
          <a:p>
            <a:pPr lvl="1">
              <a:spcBef>
                <a:spcPts val="0"/>
              </a:spcBef>
              <a:spcAft>
                <a:spcPts val="0"/>
              </a:spcAft>
              <a:buFont typeface="Arial"/>
              <a:buChar char="•"/>
              <a:defRPr/>
            </a:pPr>
            <a:r>
              <a:rPr lang="en-US" dirty="0">
                <a:sym typeface="Futura Book BT" charset="0"/>
              </a:rPr>
              <a:t>The honor code</a:t>
            </a:r>
          </a:p>
          <a:p>
            <a:pPr lvl="1">
              <a:spcBef>
                <a:spcPts val="0"/>
              </a:spcBef>
              <a:spcAft>
                <a:spcPts val="0"/>
              </a:spcAft>
              <a:buFont typeface="Arial"/>
              <a:buChar char="•"/>
              <a:defRPr/>
            </a:pPr>
            <a:r>
              <a:rPr lang="en-US" dirty="0">
                <a:sym typeface="Futura Book BT" charset="0"/>
              </a:rPr>
              <a:t>Students with disabilities</a:t>
            </a:r>
          </a:p>
          <a:p>
            <a:pPr lvl="1">
              <a:spcBef>
                <a:spcPts val="0"/>
              </a:spcBef>
              <a:spcAft>
                <a:spcPts val="0"/>
              </a:spcAft>
              <a:buFont typeface="Arial"/>
              <a:buChar char="•"/>
              <a:defRPr/>
            </a:pPr>
            <a:r>
              <a:rPr lang="en-US" dirty="0">
                <a:sym typeface="Futura Book BT" charset="0"/>
              </a:rPr>
              <a:t>Sexual harassment </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Grp="1" noChangeArrowheads="1"/>
          </p:cNvSpPr>
          <p:nvPr>
            <p:ph type="title"/>
          </p:nvPr>
        </p:nvSpPr>
        <p:spPr/>
        <p:txBody>
          <a:bodyPr/>
          <a:lstStyle/>
          <a:p>
            <a:pPr>
              <a:defRPr/>
            </a:pPr>
            <a:r>
              <a:rPr lang="en-US">
                <a:sym typeface="Futura Book BT" charset="0"/>
              </a:rPr>
              <a:t>office hours</a:t>
            </a:r>
          </a:p>
        </p:txBody>
      </p:sp>
      <p:sp>
        <p:nvSpPr>
          <p:cNvPr id="64514" name="Rectangle 2"/>
          <p:cNvSpPr>
            <a:spLocks noGrp="1" noChangeArrowheads="1"/>
          </p:cNvSpPr>
          <p:nvPr>
            <p:ph idx="1"/>
          </p:nvPr>
        </p:nvSpPr>
        <p:spPr>
          <a:xfrm>
            <a:off x="965200" y="1295400"/>
            <a:ext cx="8610600" cy="5588000"/>
          </a:xfrm>
        </p:spPr>
        <p:txBody>
          <a:bodyPr/>
          <a:lstStyle/>
          <a:p>
            <a:pPr marL="0" indent="-457200"/>
            <a:r>
              <a:rPr lang="en-US" altLang="en-US">
                <a:latin typeface="Source Sans Pro" pitchFamily="2" charset="0"/>
              </a:rPr>
              <a:t>Office hour locations - where should I hold them?</a:t>
            </a:r>
          </a:p>
          <a:p>
            <a:pPr lvl="1">
              <a:lnSpc>
                <a:spcPct val="110000"/>
              </a:lnSpc>
            </a:pPr>
            <a:r>
              <a:rPr lang="en-US" altLang="en-US">
                <a:latin typeface="Source Sans Pro" pitchFamily="2" charset="0"/>
              </a:rPr>
              <a:t>Your own office is OK, provided it is accessible</a:t>
            </a:r>
          </a:p>
          <a:p>
            <a:pPr lvl="1">
              <a:lnSpc>
                <a:spcPct val="110000"/>
              </a:lnSpc>
            </a:pPr>
            <a:r>
              <a:rPr lang="en-US" altLang="en-US">
                <a:latin typeface="Source Sans Pro" pitchFamily="2" charset="0"/>
              </a:rPr>
              <a:t>Gates B24 and B26 - two cubicles per room</a:t>
            </a:r>
          </a:p>
          <a:p>
            <a:pPr lvl="2">
              <a:lnSpc>
                <a:spcPct val="110000"/>
              </a:lnSpc>
            </a:pPr>
            <a:r>
              <a:rPr lang="en-US" altLang="en-US">
                <a:latin typeface="Source Sans Pro" pitchFamily="2" charset="0"/>
              </a:rPr>
              <a:t>Managed on Google calendar, Meredith will ask for a Gmail address</a:t>
            </a:r>
          </a:p>
          <a:p>
            <a:pPr lvl="2">
              <a:lnSpc>
                <a:spcPct val="110000"/>
              </a:lnSpc>
            </a:pPr>
            <a:r>
              <a:rPr lang="en-US" altLang="en-US">
                <a:latin typeface="Source Sans Pro" pitchFamily="2" charset="0"/>
              </a:rPr>
              <a:t>Visit Gates 176 to get your Gates building key reprogrammed, or to get a key if you need one</a:t>
            </a:r>
          </a:p>
          <a:p>
            <a:pPr lvl="2">
              <a:lnSpc>
                <a:spcPct val="110000"/>
              </a:lnSpc>
            </a:pPr>
            <a:r>
              <a:rPr lang="en-US" altLang="en-US">
                <a:latin typeface="Source Sans Pro" pitchFamily="2" charset="0"/>
              </a:rPr>
              <a:t>Exterior doors are locked after 5:30pm and on weekends – remind students to carry their Stanford ID card</a:t>
            </a:r>
          </a:p>
          <a:p>
            <a:pPr lvl="1">
              <a:lnSpc>
                <a:spcPct val="110000"/>
              </a:lnSpc>
            </a:pPr>
            <a:r>
              <a:rPr lang="en-US" altLang="en-US">
                <a:latin typeface="Source Sans Pro" pitchFamily="2" charset="0"/>
              </a:rPr>
              <a:t>Library or computer clusters (Gates B08, B30)</a:t>
            </a:r>
          </a:p>
          <a:p>
            <a:pPr lvl="1">
              <a:lnSpc>
                <a:spcPct val="110000"/>
              </a:lnSpc>
            </a:pPr>
            <a:r>
              <a:rPr lang="en-US" altLang="en-US">
                <a:latin typeface="Source Sans Pro" pitchFamily="2" charset="0"/>
              </a:rPr>
              <a:t>Other? Bytes, Coupa, Skype, ... </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ym typeface="Futura Book BT" charset="0"/>
              </a:rPr>
              <a:t>office hours</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sym typeface="Futura Book BT" charset="0"/>
              </a:rPr>
              <a:t>office hours</a:t>
            </a:r>
          </a:p>
        </p:txBody>
      </p:sp>
      <p:sp>
        <p:nvSpPr>
          <p:cNvPr id="67585" name="Rectangle 1"/>
          <p:cNvSpPr>
            <a:spLocks noGrp="1" noChangeArrowheads="1"/>
          </p:cNvSpPr>
          <p:nvPr>
            <p:ph idx="1"/>
          </p:nvPr>
        </p:nvSpPr>
        <p:spPr>
          <a:xfrm>
            <a:off x="1270000" y="1295400"/>
            <a:ext cx="7467600" cy="5588000"/>
          </a:xfrm>
        </p:spPr>
        <p:txBody>
          <a:bodyPr/>
          <a:lstStyle/>
          <a:p>
            <a:pPr marL="0" indent="-457200"/>
            <a:r>
              <a:rPr lang="en-US" altLang="en-US">
                <a:latin typeface="Source Sans Pro" pitchFamily="2" charset="0"/>
              </a:rPr>
              <a:t>Preparation is key!</a:t>
            </a:r>
          </a:p>
          <a:p>
            <a:pPr lvl="1"/>
            <a:r>
              <a:rPr lang="en-US" altLang="en-US">
                <a:latin typeface="Source Sans Pro" pitchFamily="2" charset="0"/>
              </a:rPr>
              <a:t>Attend lectures to keep up with what</a:t>
            </a:r>
            <a:r>
              <a:rPr lang="ja-JP" altLang="en-US">
                <a:latin typeface="Source Sans Pro" pitchFamily="2" charset="0"/>
              </a:rPr>
              <a:t>’</a:t>
            </a:r>
            <a:r>
              <a:rPr lang="en-US" altLang="ja-JP">
                <a:latin typeface="Source Sans Pro" pitchFamily="2" charset="0"/>
              </a:rPr>
              <a:t>s going on</a:t>
            </a:r>
          </a:p>
          <a:p>
            <a:pPr lvl="1"/>
            <a:r>
              <a:rPr lang="en-US" altLang="en-US">
                <a:latin typeface="Source Sans Pro" pitchFamily="2" charset="0"/>
              </a:rPr>
              <a:t>Read the assignments and understand the solutions</a:t>
            </a:r>
          </a:p>
          <a:p>
            <a:pPr lvl="1"/>
            <a:r>
              <a:rPr lang="en-US" altLang="en-US">
                <a:latin typeface="Source Sans Pro" pitchFamily="2" charset="0"/>
              </a:rPr>
              <a:t>Prepare hints or milestones for completing assignments</a:t>
            </a:r>
          </a:p>
          <a:p>
            <a:pPr marL="0" indent="-457200"/>
            <a:r>
              <a:rPr lang="en-US" altLang="en-US">
                <a:latin typeface="Source Sans Pro" pitchFamily="2" charset="0"/>
              </a:rPr>
              <a:t>Encourage attendance</a:t>
            </a:r>
          </a:p>
          <a:p>
            <a:pPr lvl="1"/>
            <a:r>
              <a:rPr lang="en-US" altLang="en-US">
                <a:latin typeface="Source Sans Pro" pitchFamily="2" charset="0"/>
              </a:rPr>
              <a:t>e.g. write a note on a struggling student</a:t>
            </a:r>
            <a:r>
              <a:rPr lang="ja-JP" altLang="en-US">
                <a:latin typeface="Source Sans Pro" pitchFamily="2" charset="0"/>
              </a:rPr>
              <a:t>’</a:t>
            </a:r>
            <a:r>
              <a:rPr lang="en-US" altLang="ja-JP">
                <a:latin typeface="Source Sans Pro" pitchFamily="2" charset="0"/>
              </a:rPr>
              <a:t>s problem set</a:t>
            </a:r>
          </a:p>
          <a:p>
            <a:pPr marL="0" indent="-457200"/>
            <a:r>
              <a:rPr lang="en-US" altLang="en-US">
                <a:latin typeface="Source Sans Pro" pitchFamily="2" charset="0"/>
              </a:rPr>
              <a:t>Be reassuring and patient</a:t>
            </a:r>
          </a:p>
          <a:p>
            <a:pPr marL="0" indent="-457200"/>
            <a:r>
              <a:rPr lang="en-US" altLang="en-US">
                <a:latin typeface="Source Sans Pro" pitchFamily="2" charset="0"/>
                <a:sym typeface="Futura" pitchFamily="2" charset="0"/>
              </a:rPr>
              <a:t>Be open to suggestions and feedback</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Grp="1" noChangeArrowheads="1"/>
          </p:cNvSpPr>
          <p:nvPr>
            <p:ph type="title"/>
          </p:nvPr>
        </p:nvSpPr>
        <p:spPr/>
        <p:txBody>
          <a:bodyPr/>
          <a:lstStyle/>
          <a:p>
            <a:pPr>
              <a:defRPr/>
            </a:pPr>
            <a:r>
              <a:rPr lang="en-US">
                <a:sym typeface="Futura Book BT" charset="0"/>
              </a:rPr>
              <a:t>prof-ca relationship</a:t>
            </a:r>
          </a:p>
        </p:txBody>
      </p:sp>
      <p:sp>
        <p:nvSpPr>
          <p:cNvPr id="69634" name="Rectangle 2"/>
          <p:cNvSpPr>
            <a:spLocks noGrp="1" noChangeArrowheads="1"/>
          </p:cNvSpPr>
          <p:nvPr>
            <p:ph idx="1"/>
          </p:nvPr>
        </p:nvSpPr>
        <p:spPr>
          <a:xfrm>
            <a:off x="1041400" y="1295400"/>
            <a:ext cx="8077200" cy="5588000"/>
          </a:xfrm>
        </p:spPr>
        <p:txBody>
          <a:bodyPr/>
          <a:lstStyle/>
          <a:p>
            <a:pPr marL="0" indent="-457200">
              <a:buFont typeface="Futura Book BT" charset="0"/>
              <a:buChar char="‣"/>
              <a:defRPr/>
            </a:pPr>
            <a:r>
              <a:rPr lang="en-US" dirty="0">
                <a:sym typeface="Futura Book BT" charset="0"/>
              </a:rPr>
              <a:t>Meet and talk often</a:t>
            </a:r>
          </a:p>
          <a:p>
            <a:pPr lvl="1">
              <a:spcBef>
                <a:spcPts val="0"/>
              </a:spcBef>
              <a:spcAft>
                <a:spcPts val="0"/>
              </a:spcAft>
              <a:buFont typeface="Arial"/>
              <a:buChar char="•"/>
              <a:defRPr/>
            </a:pPr>
            <a:r>
              <a:rPr lang="en-US" dirty="0">
                <a:sym typeface="Futura Book BT" charset="0"/>
              </a:rPr>
              <a:t>Open, honest, and respectful dialogue makes life easier</a:t>
            </a:r>
          </a:p>
          <a:p>
            <a:pPr lvl="1">
              <a:spcBef>
                <a:spcPts val="0"/>
              </a:spcBef>
              <a:spcAft>
                <a:spcPts val="0"/>
              </a:spcAft>
              <a:buFont typeface="Arial"/>
              <a:buChar char="•"/>
              <a:defRPr/>
            </a:pPr>
            <a:r>
              <a:rPr lang="en-US" dirty="0">
                <a:sym typeface="Futura Book BT" charset="0"/>
              </a:rPr>
              <a:t>Discuss who is doing what and when</a:t>
            </a:r>
          </a:p>
          <a:p>
            <a:pPr lvl="1">
              <a:spcBef>
                <a:spcPts val="0"/>
              </a:spcBef>
              <a:spcAft>
                <a:spcPts val="0"/>
              </a:spcAft>
              <a:buFont typeface="Arial"/>
              <a:buChar char="•"/>
              <a:defRPr/>
            </a:pPr>
            <a:r>
              <a:rPr lang="en-US" dirty="0">
                <a:sym typeface="Futura Book BT" charset="0"/>
              </a:rPr>
              <a:t>Never assume something unassigned will get done</a:t>
            </a:r>
          </a:p>
          <a:p>
            <a:pPr lvl="1">
              <a:spcBef>
                <a:spcPts val="0"/>
              </a:spcBef>
              <a:spcAft>
                <a:spcPts val="0"/>
              </a:spcAft>
              <a:buFont typeface="Arial"/>
              <a:buChar char="•"/>
              <a:defRPr/>
            </a:pPr>
            <a:endParaRPr lang="en-US" dirty="0">
              <a:sym typeface="Futura Book BT" charset="0"/>
            </a:endParaRPr>
          </a:p>
          <a:p>
            <a:pPr marL="0" indent="-457200">
              <a:buFont typeface="Futura Book BT" charset="0"/>
              <a:buChar char="‣"/>
              <a:defRPr/>
            </a:pPr>
            <a:r>
              <a:rPr lang="en-US" dirty="0">
                <a:sym typeface="Futura Book BT" charset="0"/>
              </a:rPr>
              <a:t>Seek and communicate student feedback</a:t>
            </a:r>
          </a:p>
          <a:p>
            <a:pPr lvl="1">
              <a:spcBef>
                <a:spcPts val="0"/>
              </a:spcBef>
              <a:spcAft>
                <a:spcPts val="0"/>
              </a:spcAft>
              <a:buFont typeface="Arial"/>
              <a:buChar char="•"/>
              <a:defRPr/>
            </a:pPr>
            <a:r>
              <a:rPr lang="en-US" dirty="0">
                <a:sym typeface="Futura Book BT" charset="0"/>
              </a:rPr>
              <a:t>Students tend to be more candid with their CAs</a:t>
            </a:r>
          </a:p>
          <a:p>
            <a:pPr lvl="1">
              <a:spcBef>
                <a:spcPts val="0"/>
              </a:spcBef>
              <a:spcAft>
                <a:spcPts val="0"/>
              </a:spcAft>
              <a:buFont typeface="Arial"/>
              <a:buChar char="•"/>
              <a:defRPr/>
            </a:pPr>
            <a:r>
              <a:rPr lang="en-US" dirty="0">
                <a:sym typeface="Futura Book BT" charset="0"/>
              </a:rPr>
              <a:t>Solicit feedback early to help improve the course</a:t>
            </a:r>
          </a:p>
          <a:p>
            <a:pPr lvl="1">
              <a:spcBef>
                <a:spcPts val="0"/>
              </a:spcBef>
              <a:spcAft>
                <a:spcPts val="0"/>
              </a:spcAft>
              <a:buFont typeface="Arial"/>
              <a:buChar char="•"/>
              <a:defRPr/>
            </a:pPr>
            <a:r>
              <a:rPr lang="en-US" dirty="0">
                <a:sym typeface="Futura Book BT" charset="0"/>
              </a:rPr>
              <a:t>Communicate student feedback tactfully (i.e., professors are people too.)</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Grp="1" noChangeArrowheads="1"/>
          </p:cNvSpPr>
          <p:nvPr>
            <p:ph type="title"/>
          </p:nvPr>
        </p:nvSpPr>
        <p:spPr/>
        <p:txBody>
          <a:bodyPr/>
          <a:lstStyle/>
          <a:p>
            <a:pPr>
              <a:defRPr/>
            </a:pPr>
            <a:r>
              <a:rPr lang="en-US">
                <a:sym typeface="Futura Book BT" charset="0"/>
              </a:rPr>
              <a:t>evaluations</a:t>
            </a:r>
          </a:p>
        </p:txBody>
      </p:sp>
      <p:sp>
        <p:nvSpPr>
          <p:cNvPr id="70658" name="Rectangle 2"/>
          <p:cNvSpPr>
            <a:spLocks noGrp="1" noChangeArrowheads="1"/>
          </p:cNvSpPr>
          <p:nvPr>
            <p:ph idx="1"/>
          </p:nvPr>
        </p:nvSpPr>
        <p:spPr>
          <a:xfrm>
            <a:off x="1498600" y="1447800"/>
            <a:ext cx="7239000" cy="5588000"/>
          </a:xfrm>
        </p:spPr>
        <p:txBody>
          <a:bodyPr/>
          <a:lstStyle/>
          <a:p>
            <a:pPr marL="0" indent="-457200">
              <a:buFont typeface="Futura Book BT" charset="0"/>
              <a:buChar char="‣"/>
              <a:defRPr/>
            </a:pPr>
            <a:r>
              <a:rPr lang="en-US" dirty="0">
                <a:sym typeface="Futura Book BT" charset="0"/>
              </a:rPr>
              <a:t>CAs receive no official department evaluation</a:t>
            </a:r>
          </a:p>
          <a:p>
            <a:pPr marL="0" indent="-457200">
              <a:buFont typeface="Futura Book BT" charset="0"/>
              <a:buChar char="‣"/>
              <a:defRPr/>
            </a:pPr>
            <a:endParaRPr lang="en-US" dirty="0">
              <a:sym typeface="Futura Book BT" charset="0"/>
            </a:endParaRPr>
          </a:p>
          <a:p>
            <a:pPr marL="0" indent="-457200">
              <a:buFont typeface="Futura Book BT" charset="0"/>
              <a:buChar char="‣"/>
              <a:defRPr/>
            </a:pPr>
            <a:r>
              <a:rPr lang="en-US" dirty="0">
                <a:sym typeface="Futura Book BT" charset="0"/>
              </a:rPr>
              <a:t>Ask for feedback and suggestions</a:t>
            </a:r>
          </a:p>
          <a:p>
            <a:pPr lvl="1">
              <a:spcBef>
                <a:spcPts val="0"/>
              </a:spcBef>
              <a:spcAft>
                <a:spcPts val="0"/>
              </a:spcAft>
              <a:buFont typeface="Arial"/>
              <a:buChar char="•"/>
              <a:defRPr/>
            </a:pPr>
            <a:r>
              <a:rPr lang="en-US" dirty="0">
                <a:sym typeface="Futura Book BT" charset="0"/>
              </a:rPr>
              <a:t>In office hours or through a feedback form</a:t>
            </a:r>
          </a:p>
          <a:p>
            <a:pPr lvl="1">
              <a:spcBef>
                <a:spcPts val="0"/>
              </a:spcBef>
              <a:spcAft>
                <a:spcPts val="0"/>
              </a:spcAft>
              <a:buFont typeface="Arial"/>
              <a:buChar char="•"/>
              <a:defRPr/>
            </a:pPr>
            <a:r>
              <a:rPr lang="en-US" dirty="0">
                <a:sym typeface="Futura Book BT" charset="0"/>
              </a:rPr>
              <a:t>Ask fellow CAs to attend your section and give feedback</a:t>
            </a:r>
          </a:p>
          <a:p>
            <a:pPr lvl="1">
              <a:spcBef>
                <a:spcPts val="0"/>
              </a:spcBef>
              <a:spcAft>
                <a:spcPts val="0"/>
              </a:spcAft>
              <a:buFont typeface="Arial"/>
              <a:buChar char="•"/>
              <a:defRPr/>
            </a:pPr>
            <a:endParaRPr lang="en-US" dirty="0">
              <a:sym typeface="Futura Book BT" charset="0"/>
            </a:endParaRPr>
          </a:p>
          <a:p>
            <a:pPr marL="0" indent="-457200">
              <a:buFont typeface="Futura Book BT" charset="0"/>
              <a:buChar char="‣"/>
              <a:defRPr/>
            </a:pPr>
            <a:r>
              <a:rPr lang="en-US" dirty="0">
                <a:sym typeface="Futura Book BT" charset="0"/>
              </a:rPr>
              <a:t>VPTL evaluations</a:t>
            </a:r>
          </a:p>
          <a:p>
            <a:pPr lvl="1">
              <a:spcBef>
                <a:spcPts val="0"/>
              </a:spcBef>
              <a:spcAft>
                <a:spcPts val="0"/>
              </a:spcAft>
              <a:buFont typeface="Arial"/>
              <a:buChar char="•"/>
              <a:defRPr/>
            </a:pPr>
            <a:r>
              <a:rPr lang="en-US" dirty="0">
                <a:sym typeface="Futura Book BT" charset="0"/>
              </a:rPr>
              <a:t>Small group evaluations</a:t>
            </a:r>
          </a:p>
          <a:p>
            <a:pPr lvl="1">
              <a:spcBef>
                <a:spcPts val="0"/>
              </a:spcBef>
              <a:spcAft>
                <a:spcPts val="0"/>
              </a:spcAft>
              <a:buFont typeface="Arial"/>
              <a:buChar char="•"/>
              <a:defRPr/>
            </a:pPr>
            <a:r>
              <a:rPr lang="en-US" dirty="0">
                <a:sym typeface="Futura Book BT" charset="0"/>
              </a:rPr>
              <a:t>Online mid-quarter evaluations</a:t>
            </a:r>
          </a:p>
          <a:p>
            <a:pPr lvl="1">
              <a:spcBef>
                <a:spcPts val="0"/>
              </a:spcBef>
              <a:spcAft>
                <a:spcPts val="0"/>
              </a:spcAft>
              <a:buFont typeface="Arial"/>
              <a:buChar char="•"/>
              <a:defRPr/>
            </a:pPr>
            <a:r>
              <a:rPr lang="en-US" dirty="0">
                <a:sym typeface="Futura Book BT" charset="0"/>
              </a:rPr>
              <a:t>DVD recording and one-on-one coaching</a:t>
            </a:r>
          </a:p>
          <a:p>
            <a:pPr lvl="1">
              <a:spcBef>
                <a:spcPts val="0"/>
              </a:spcBef>
              <a:spcAft>
                <a:spcPts val="0"/>
              </a:spcAft>
              <a:buFont typeface="Arial"/>
              <a:buChar char="•"/>
              <a:defRPr/>
            </a:pPr>
            <a:r>
              <a:rPr lang="en-US" dirty="0">
                <a:sym typeface="Futura Book BT" charset="0"/>
                <a:hlinkClick r:id="rId2"/>
              </a:rPr>
              <a:t>https://teachingcommons.stanford.edu/teaching-services</a:t>
            </a:r>
            <a:endParaRPr lang="en-US" dirty="0">
              <a:sym typeface="Futura Book BT"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1" name="Rectangle 1"/>
          <p:cNvSpPr>
            <a:spLocks noGrp="1" noChangeArrowheads="1"/>
          </p:cNvSpPr>
          <p:nvPr>
            <p:ph type="title"/>
          </p:nvPr>
        </p:nvSpPr>
        <p:spPr/>
        <p:txBody>
          <a:bodyPr/>
          <a:lstStyle/>
          <a:p>
            <a:pPr>
              <a:defRPr/>
            </a:pPr>
            <a:r>
              <a:rPr lang="en-US">
                <a:sym typeface="Futura Book BT" charset="0"/>
              </a:rPr>
              <a:t>SCPD Courses</a:t>
            </a:r>
          </a:p>
        </p:txBody>
      </p:sp>
      <p:sp>
        <p:nvSpPr>
          <p:cNvPr id="71682" name="Rectangle 2"/>
          <p:cNvSpPr>
            <a:spLocks noGrp="1" noChangeArrowheads="1"/>
          </p:cNvSpPr>
          <p:nvPr>
            <p:ph idx="1"/>
          </p:nvPr>
        </p:nvSpPr>
        <p:spPr/>
        <p:txBody>
          <a:bodyPr/>
          <a:lstStyle/>
          <a:p>
            <a:pPr marL="0" indent="-457200">
              <a:buFont typeface="Futura Book BT" charset="0"/>
              <a:buChar char="‣"/>
              <a:defRPr/>
            </a:pPr>
            <a:r>
              <a:rPr lang="en-US">
                <a:sym typeface="Futura Book BT" charset="0"/>
              </a:rPr>
              <a:t>Dress appropriately for video-taped sections</a:t>
            </a:r>
          </a:p>
          <a:p>
            <a:pPr marL="0" indent="-457200">
              <a:buFont typeface="Futura Book BT" charset="0"/>
              <a:buChar char="‣"/>
              <a:defRPr/>
            </a:pPr>
            <a:r>
              <a:rPr lang="en-US">
                <a:sym typeface="Futura Book BT" charset="0"/>
              </a:rPr>
              <a:t>Give a contact phone number during office hours</a:t>
            </a:r>
          </a:p>
          <a:p>
            <a:pPr lvl="1">
              <a:spcBef>
                <a:spcPts val="0"/>
              </a:spcBef>
              <a:spcAft>
                <a:spcPts val="0"/>
              </a:spcAft>
              <a:buFont typeface="Arial"/>
              <a:buChar char="•"/>
              <a:defRPr/>
            </a:pPr>
            <a:r>
              <a:rPr lang="en-US">
                <a:sym typeface="Futura Book BT" charset="0"/>
              </a:rPr>
              <a:t>Prefer an office number over a personal cell number</a:t>
            </a:r>
          </a:p>
          <a:p>
            <a:pPr marL="0" indent="-457200">
              <a:buFont typeface="Futura Book BT" charset="0"/>
              <a:buChar char="‣"/>
              <a:defRPr/>
            </a:pPr>
            <a:r>
              <a:rPr lang="en-US">
                <a:sym typeface="Futura Book BT" charset="0"/>
              </a:rPr>
              <a:t>Send handouts, graded work,                              and exams promptly</a:t>
            </a:r>
          </a:p>
          <a:p>
            <a:pPr lvl="1">
              <a:spcBef>
                <a:spcPts val="0"/>
              </a:spcBef>
              <a:spcAft>
                <a:spcPts val="0"/>
              </a:spcAft>
              <a:buFont typeface="Arial"/>
              <a:buChar char="•"/>
              <a:defRPr/>
            </a:pPr>
            <a:r>
              <a:rPr lang="en-US">
                <a:sym typeface="Futura Book BT" charset="0"/>
              </a:rPr>
              <a:t>Courier box is in Gates 169</a:t>
            </a:r>
          </a:p>
          <a:p>
            <a:pPr marL="0" indent="-457200">
              <a:buFont typeface="Futura Book BT" charset="0"/>
              <a:buChar char="‣"/>
              <a:defRPr/>
            </a:pPr>
            <a:r>
              <a:rPr lang="en-US">
                <a:sym typeface="Futura Book BT" charset="0"/>
              </a:rPr>
              <a:t>Bonus: watch yourself on video                          to see how you can improve!</a:t>
            </a:r>
          </a:p>
        </p:txBody>
      </p:sp>
      <p:grpSp>
        <p:nvGrpSpPr>
          <p:cNvPr id="58371" name="Group 5"/>
          <p:cNvGrpSpPr>
            <a:grpSpLocks/>
          </p:cNvGrpSpPr>
          <p:nvPr/>
        </p:nvGrpSpPr>
        <p:grpSpPr bwMode="auto">
          <a:xfrm>
            <a:off x="6396038" y="3657600"/>
            <a:ext cx="3378200" cy="3098800"/>
            <a:chOff x="0" y="0"/>
            <a:chExt cx="2128" cy="1952"/>
          </a:xfrm>
        </p:grpSpPr>
        <p:pic>
          <p:nvPicPr>
            <p:cNvPr id="583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 y="168"/>
              <a:ext cx="1787" cy="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58373"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28" cy="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29" name="Rectangle 1"/>
          <p:cNvSpPr>
            <a:spLocks noGrp="1" noChangeArrowheads="1"/>
          </p:cNvSpPr>
          <p:nvPr>
            <p:ph type="title"/>
          </p:nvPr>
        </p:nvSpPr>
        <p:spPr/>
        <p:txBody>
          <a:bodyPr/>
          <a:lstStyle/>
          <a:p>
            <a:pPr>
              <a:defRPr/>
            </a:pPr>
            <a:r>
              <a:rPr lang="en-US">
                <a:sym typeface="Futura Book BT" charset="0"/>
              </a:rPr>
              <a:t>MOOCs</a:t>
            </a:r>
          </a:p>
        </p:txBody>
      </p:sp>
      <p:sp>
        <p:nvSpPr>
          <p:cNvPr id="73730" name="Rectangle 2"/>
          <p:cNvSpPr>
            <a:spLocks noGrp="1" noChangeArrowheads="1"/>
          </p:cNvSpPr>
          <p:nvPr>
            <p:ph idx="1"/>
          </p:nvPr>
        </p:nvSpPr>
        <p:spPr/>
        <p:txBody>
          <a:bodyPr/>
          <a:lstStyle/>
          <a:p>
            <a:pPr marL="0" indent="-457200">
              <a:buFont typeface="Futura Book BT" charset="0"/>
              <a:buChar char="‣"/>
              <a:defRPr/>
            </a:pPr>
            <a:endParaRPr lang="en-US">
              <a:sym typeface="Futura Book BT" charset="0"/>
            </a:endParaRPr>
          </a:p>
          <a:p>
            <a:pPr marL="0" indent="-457200">
              <a:buFont typeface="Futura Book BT" charset="0"/>
              <a:buChar char="‣"/>
              <a:defRPr/>
            </a:pPr>
            <a:r>
              <a:rPr lang="en-US">
                <a:sym typeface="Futura Book BT" charset="0"/>
              </a:rPr>
              <a:t>Stanford students are your #1 priority</a:t>
            </a:r>
          </a:p>
          <a:p>
            <a:pPr lvl="1">
              <a:spcBef>
                <a:spcPts val="0"/>
              </a:spcBef>
              <a:spcAft>
                <a:spcPts val="0"/>
              </a:spcAft>
              <a:buFont typeface="Arial"/>
              <a:buChar char="•"/>
              <a:defRPr/>
            </a:pPr>
            <a:r>
              <a:rPr lang="en-US">
                <a:sym typeface="Futura Book BT" charset="0"/>
              </a:rPr>
              <a:t>If you are already working 20 hours a week with Stanford/SCPD students, you should not be asked to attend to MOOC-enrolled students. </a:t>
            </a:r>
          </a:p>
          <a:p>
            <a:pPr marL="0" indent="-457200">
              <a:buFont typeface="Futura Book BT" charset="0"/>
              <a:buChar char="‣"/>
              <a:defRPr/>
            </a:pPr>
            <a:r>
              <a:rPr lang="en-US">
                <a:sym typeface="Futura Book BT" charset="0"/>
              </a:rPr>
              <a:t>Come to me and Meredith if you have concerns!</a:t>
            </a:r>
          </a:p>
        </p:txBody>
      </p:sp>
      <p:pic>
        <p:nvPicPr>
          <p:cNvPr id="60419" name="Picture 3"/>
          <p:cNvPicPr>
            <a:picLocks noChangeAspect="1" noChangeArrowheads="1"/>
          </p:cNvPicPr>
          <p:nvPr/>
        </p:nvPicPr>
        <p:blipFill>
          <a:blip r:embed="rId3">
            <a:extLst>
              <a:ext uri="{28A0092B-C50C-407E-A947-70E740481C1C}">
                <a14:useLocalDpi xmlns:a14="http://schemas.microsoft.com/office/drawing/2010/main" val="0"/>
              </a:ext>
            </a:extLst>
          </a:blip>
          <a:srcRect l="11427" t="6938" r="8162" b="4897"/>
          <a:stretch>
            <a:fillRect/>
          </a:stretch>
        </p:blipFill>
        <p:spPr bwMode="auto">
          <a:xfrm>
            <a:off x="7658100" y="609600"/>
            <a:ext cx="25019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04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44323">
            <a:off x="5434013" y="4125913"/>
            <a:ext cx="54737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04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86667">
            <a:off x="5600700" y="5395913"/>
            <a:ext cx="45180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Grp="1" noChangeArrowheads="1"/>
          </p:cNvSpPr>
          <p:nvPr>
            <p:ph type="title"/>
          </p:nvPr>
        </p:nvSpPr>
        <p:spPr/>
        <p:txBody>
          <a:bodyPr/>
          <a:lstStyle/>
          <a:p>
            <a:pPr>
              <a:defRPr/>
            </a:pPr>
            <a:r>
              <a:rPr lang="en-US">
                <a:sym typeface="Futura Book BT" charset="0"/>
              </a:rPr>
              <a:t>counseling students</a:t>
            </a:r>
          </a:p>
        </p:txBody>
      </p:sp>
      <p:sp>
        <p:nvSpPr>
          <p:cNvPr id="75778" name="Rectangle 2"/>
          <p:cNvSpPr>
            <a:spLocks noGrp="1" noChangeArrowheads="1"/>
          </p:cNvSpPr>
          <p:nvPr>
            <p:ph idx="1"/>
          </p:nvPr>
        </p:nvSpPr>
        <p:spPr>
          <a:xfrm>
            <a:off x="2032000" y="1295400"/>
            <a:ext cx="6096000" cy="5588000"/>
          </a:xfrm>
        </p:spPr>
        <p:txBody>
          <a:bodyPr/>
          <a:lstStyle/>
          <a:p>
            <a:pPr marL="457200" indent="-457200">
              <a:buFont typeface="Futura Book BT" charset="0"/>
              <a:buChar char="‣"/>
              <a:defRPr/>
            </a:pPr>
            <a:r>
              <a:rPr lang="en-US" dirty="0">
                <a:sym typeface="Futura Book BT" charset="0"/>
              </a:rPr>
              <a:t>Students may sometimes seek counsel beyond simple academic matters</a:t>
            </a:r>
          </a:p>
          <a:p>
            <a:pPr marL="457200" indent="-457200">
              <a:buFont typeface="Futura Book BT" charset="0"/>
              <a:buChar char="‣"/>
              <a:defRPr/>
            </a:pPr>
            <a:endParaRPr lang="en-US" dirty="0">
              <a:sym typeface="Futura Book BT" charset="0"/>
            </a:endParaRPr>
          </a:p>
          <a:p>
            <a:pPr marL="0" indent="-457200">
              <a:buFont typeface="Futura Book BT" charset="0"/>
              <a:buChar char="‣"/>
              <a:defRPr/>
            </a:pPr>
            <a:r>
              <a:rPr lang="en-US" dirty="0">
                <a:sym typeface="Futura Book BT" charset="0"/>
              </a:rPr>
              <a:t>Offer support:</a:t>
            </a:r>
          </a:p>
          <a:p>
            <a:pPr lvl="1">
              <a:spcBef>
                <a:spcPts val="0"/>
              </a:spcBef>
              <a:spcAft>
                <a:spcPts val="0"/>
              </a:spcAft>
              <a:buFont typeface="Arial"/>
              <a:buChar char="•"/>
              <a:defRPr/>
            </a:pPr>
            <a:r>
              <a:rPr lang="en-US" dirty="0">
                <a:sym typeface="Futura Book BT" charset="0"/>
              </a:rPr>
              <a:t>Listen</a:t>
            </a:r>
          </a:p>
          <a:p>
            <a:pPr lvl="1">
              <a:spcBef>
                <a:spcPts val="0"/>
              </a:spcBef>
              <a:spcAft>
                <a:spcPts val="0"/>
              </a:spcAft>
              <a:buFont typeface="Arial"/>
              <a:buChar char="•"/>
              <a:defRPr/>
            </a:pPr>
            <a:r>
              <a:rPr lang="en-US" dirty="0">
                <a:sym typeface="Futura Book BT" charset="0"/>
              </a:rPr>
              <a:t>Express concern</a:t>
            </a:r>
          </a:p>
          <a:p>
            <a:pPr lvl="1">
              <a:spcBef>
                <a:spcPts val="0"/>
              </a:spcBef>
              <a:spcAft>
                <a:spcPts val="0"/>
              </a:spcAft>
              <a:buFont typeface="Arial"/>
              <a:buChar char="•"/>
              <a:defRPr/>
            </a:pPr>
            <a:r>
              <a:rPr lang="en-US" dirty="0">
                <a:sym typeface="Futura Book BT" charset="0"/>
              </a:rPr>
              <a:t>Be empathic and understanding</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sym typeface="Futura Book BT" charset="0"/>
              </a:rPr>
              <a:t>counseling students</a:t>
            </a:r>
          </a:p>
        </p:txBody>
      </p:sp>
      <p:sp>
        <p:nvSpPr>
          <p:cNvPr id="76801" name="Rectangle 1"/>
          <p:cNvSpPr>
            <a:spLocks noGrp="1" noChangeArrowheads="1"/>
          </p:cNvSpPr>
          <p:nvPr>
            <p:ph idx="1"/>
          </p:nvPr>
        </p:nvSpPr>
        <p:spPr>
          <a:xfrm>
            <a:off x="330200" y="1295400"/>
            <a:ext cx="9829800" cy="5588000"/>
          </a:xfrm>
        </p:spPr>
        <p:txBody>
          <a:bodyPr/>
          <a:lstStyle/>
          <a:p>
            <a:pPr marL="0" indent="-457200"/>
            <a:r>
              <a:rPr lang="en-US" altLang="en-US">
                <a:latin typeface="Source Sans Pro" pitchFamily="2" charset="0"/>
              </a:rPr>
              <a:t>Know your limits – your responsibilities are academic in nature</a:t>
            </a:r>
          </a:p>
          <a:p>
            <a:pPr lvl="1">
              <a:lnSpc>
                <a:spcPct val="110000"/>
              </a:lnSpc>
            </a:pPr>
            <a:r>
              <a:rPr lang="en-US" altLang="en-US">
                <a:latin typeface="Source Sans Pro" pitchFamily="2" charset="0"/>
              </a:rPr>
              <a:t>Make issues known to the professor</a:t>
            </a:r>
          </a:p>
          <a:p>
            <a:pPr lvl="1">
              <a:lnSpc>
                <a:spcPct val="110000"/>
              </a:lnSpc>
            </a:pPr>
            <a:endParaRPr lang="en-US" altLang="en-US">
              <a:latin typeface="Source Sans Pro" pitchFamily="2" charset="0"/>
            </a:endParaRPr>
          </a:p>
          <a:p>
            <a:pPr lvl="1">
              <a:lnSpc>
                <a:spcPct val="110000"/>
              </a:lnSpc>
            </a:pPr>
            <a:r>
              <a:rPr lang="en-US" altLang="en-US">
                <a:latin typeface="Source Sans Pro" pitchFamily="2" charset="0"/>
              </a:rPr>
              <a:t>Suggest tutoring and academic support</a:t>
            </a:r>
          </a:p>
          <a:p>
            <a:pPr lvl="2">
              <a:lnSpc>
                <a:spcPct val="110000"/>
              </a:lnSpc>
            </a:pPr>
            <a:r>
              <a:rPr lang="en-US" altLang="en-US">
                <a:latin typeface="Source Sans Pro" pitchFamily="2" charset="0"/>
                <a:hlinkClick r:id="rId3"/>
              </a:rPr>
              <a:t>http://www.stanford.edu/dept/undergrad/cgi-bin/drupal_ual/ARS_index.html</a:t>
            </a:r>
            <a:endParaRPr lang="en-US" altLang="en-US">
              <a:latin typeface="Source Sans Pro" pitchFamily="2" charset="0"/>
            </a:endParaRPr>
          </a:p>
          <a:p>
            <a:pPr lvl="1">
              <a:lnSpc>
                <a:spcPct val="110000"/>
              </a:lnSpc>
            </a:pPr>
            <a:endParaRPr lang="en-US" altLang="en-US">
              <a:latin typeface="Source Sans Pro" pitchFamily="2" charset="0"/>
            </a:endParaRPr>
          </a:p>
          <a:p>
            <a:pPr lvl="1">
              <a:lnSpc>
                <a:spcPct val="110000"/>
              </a:lnSpc>
            </a:pPr>
            <a:r>
              <a:rPr lang="en-US" altLang="en-US">
                <a:latin typeface="Source Sans Pro" pitchFamily="2" charset="0"/>
              </a:rPr>
              <a:t>Suggest counseling and psychological services</a:t>
            </a:r>
          </a:p>
          <a:p>
            <a:pPr lvl="2">
              <a:lnSpc>
                <a:spcPct val="110000"/>
              </a:lnSpc>
            </a:pPr>
            <a:r>
              <a:rPr lang="en-US" altLang="en-US">
                <a:latin typeface="Source Sans Pro" pitchFamily="2" charset="0"/>
                <a:hlinkClick r:id="rId4"/>
              </a:rPr>
              <a:t>http://vaden.stanford.edu/caps/our-services</a:t>
            </a:r>
          </a:p>
          <a:p>
            <a:pPr lvl="1">
              <a:lnSpc>
                <a:spcPct val="110000"/>
              </a:lnSpc>
            </a:pPr>
            <a:endParaRPr lang="en-US" altLang="en-US">
              <a:latin typeface="Source Sans Pro" pitchFamily="2" charset="0"/>
            </a:endParaRPr>
          </a:p>
          <a:p>
            <a:pPr lvl="1">
              <a:lnSpc>
                <a:spcPct val="110000"/>
              </a:lnSpc>
            </a:pPr>
            <a:r>
              <a:rPr lang="en-US" altLang="en-US">
                <a:latin typeface="Source Sans Pro" pitchFamily="2" charset="0"/>
              </a:rPr>
              <a:t>Suggest peer counseling and support</a:t>
            </a:r>
          </a:p>
          <a:p>
            <a:pPr lvl="2">
              <a:lnSpc>
                <a:spcPct val="110000"/>
              </a:lnSpc>
            </a:pPr>
            <a:r>
              <a:rPr lang="en-US" altLang="en-US">
                <a:latin typeface="Source Sans Pro" pitchFamily="2" charset="0"/>
                <a:hlinkClick r:id="rId5"/>
              </a:rPr>
              <a:t>http://thebridge.stanford.edu</a:t>
            </a:r>
            <a:endParaRPr lang="en-US" altLang="en-US">
              <a:latin typeface="Source Sans Pro" pitchFamily="2"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Grp="1" noChangeArrowheads="1"/>
          </p:cNvSpPr>
          <p:nvPr>
            <p:ph type="title"/>
          </p:nvPr>
        </p:nvSpPr>
        <p:spPr/>
        <p:txBody>
          <a:bodyPr/>
          <a:lstStyle/>
          <a:p>
            <a:pPr>
              <a:defRPr/>
            </a:pPr>
            <a:r>
              <a:rPr lang="en-US">
                <a:sym typeface="Futura Book BT" charset="0"/>
              </a:rPr>
              <a:t>tl; dnr: be professional</a:t>
            </a:r>
          </a:p>
        </p:txBody>
      </p:sp>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1346200"/>
            <a:ext cx="7797800"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p:cNvSpPr>
          <p:nvPr/>
        </p:nvSpPr>
        <p:spPr bwMode="auto">
          <a:xfrm>
            <a:off x="0" y="3829050"/>
            <a:ext cx="101473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3200">
                <a:solidFill>
                  <a:srgbClr val="000000"/>
                </a:solidFill>
                <a:latin typeface="News Gothic MT" pitchFamily="2" charset="0"/>
                <a:ea typeface="ヒラギノ角ゴ ProN W3" pitchFamily="2" charset="-128"/>
                <a:sym typeface="News Gothic MT" pitchFamily="2" charset="0"/>
              </a:defRPr>
            </a:lvl1pPr>
            <a:lvl2pPr marL="742950" indent="-285750" eaLnBrk="0" hangingPunct="0">
              <a:defRPr sz="3200">
                <a:solidFill>
                  <a:srgbClr val="000000"/>
                </a:solidFill>
                <a:latin typeface="News Gothic MT" pitchFamily="2" charset="0"/>
                <a:ea typeface="ヒラギノ角ゴ ProN W3" pitchFamily="2" charset="-128"/>
                <a:sym typeface="News Gothic MT" pitchFamily="2" charset="0"/>
              </a:defRPr>
            </a:lvl2pPr>
            <a:lvl3pPr marL="1143000" indent="-228600" eaLnBrk="0" hangingPunct="0">
              <a:defRPr sz="3200">
                <a:solidFill>
                  <a:srgbClr val="000000"/>
                </a:solidFill>
                <a:latin typeface="News Gothic MT" pitchFamily="2" charset="0"/>
                <a:ea typeface="ヒラギノ角ゴ ProN W3" pitchFamily="2" charset="-128"/>
                <a:sym typeface="News Gothic MT" pitchFamily="2" charset="0"/>
              </a:defRPr>
            </a:lvl3pPr>
            <a:lvl4pPr marL="1600200" indent="-228600" eaLnBrk="0" hangingPunct="0">
              <a:defRPr sz="3200">
                <a:solidFill>
                  <a:srgbClr val="000000"/>
                </a:solidFill>
                <a:latin typeface="News Gothic MT" pitchFamily="2" charset="0"/>
                <a:ea typeface="ヒラギノ角ゴ ProN W3" pitchFamily="2" charset="-128"/>
                <a:sym typeface="News Gothic MT" pitchFamily="2" charset="0"/>
              </a:defRPr>
            </a:lvl4pPr>
            <a:lvl5pPr marL="2057400" indent="-228600" eaLnBrk="0" hangingPunct="0">
              <a:defRPr sz="3200">
                <a:solidFill>
                  <a:srgbClr val="000000"/>
                </a:solidFill>
                <a:latin typeface="News Gothic MT" pitchFamily="2" charset="0"/>
                <a:ea typeface="ヒラギノ角ゴ ProN W3" pitchFamily="2" charset="-128"/>
                <a:sym typeface="News Gothic MT" pitchFamily="2" charset="0"/>
              </a:defRPr>
            </a:lvl5pPr>
            <a:lvl6pPr marL="2514600" indent="-228600" algn="ctr" eaLnBrk="0" fontAlgn="base" hangingPunct="0">
              <a:spcBef>
                <a:spcPct val="0"/>
              </a:spcBef>
              <a:spcAft>
                <a:spcPct val="0"/>
              </a:spcAft>
              <a:defRPr sz="3200">
                <a:solidFill>
                  <a:srgbClr val="000000"/>
                </a:solidFill>
                <a:latin typeface="News Gothic MT" pitchFamily="2" charset="0"/>
                <a:ea typeface="ヒラギノ角ゴ ProN W3" pitchFamily="2" charset="-128"/>
                <a:sym typeface="News Gothic MT" pitchFamily="2" charset="0"/>
              </a:defRPr>
            </a:lvl6pPr>
            <a:lvl7pPr marL="2971800" indent="-228600" algn="ctr" eaLnBrk="0" fontAlgn="base" hangingPunct="0">
              <a:spcBef>
                <a:spcPct val="0"/>
              </a:spcBef>
              <a:spcAft>
                <a:spcPct val="0"/>
              </a:spcAft>
              <a:defRPr sz="3200">
                <a:solidFill>
                  <a:srgbClr val="000000"/>
                </a:solidFill>
                <a:latin typeface="News Gothic MT" pitchFamily="2" charset="0"/>
                <a:ea typeface="ヒラギノ角ゴ ProN W3" pitchFamily="2" charset="-128"/>
                <a:sym typeface="News Gothic MT" pitchFamily="2" charset="0"/>
              </a:defRPr>
            </a:lvl7pPr>
            <a:lvl8pPr marL="3429000" indent="-228600" algn="ctr" eaLnBrk="0" fontAlgn="base" hangingPunct="0">
              <a:spcBef>
                <a:spcPct val="0"/>
              </a:spcBef>
              <a:spcAft>
                <a:spcPct val="0"/>
              </a:spcAft>
              <a:defRPr sz="3200">
                <a:solidFill>
                  <a:srgbClr val="000000"/>
                </a:solidFill>
                <a:latin typeface="News Gothic MT" pitchFamily="2" charset="0"/>
                <a:ea typeface="ヒラギノ角ゴ ProN W3" pitchFamily="2" charset="-128"/>
                <a:sym typeface="News Gothic MT" pitchFamily="2" charset="0"/>
              </a:defRPr>
            </a:lvl8pPr>
            <a:lvl9pPr marL="3886200" indent="-228600" algn="ctr" eaLnBrk="0" fontAlgn="base" hangingPunct="0">
              <a:spcBef>
                <a:spcPct val="0"/>
              </a:spcBef>
              <a:spcAft>
                <a:spcPct val="0"/>
              </a:spcAft>
              <a:defRPr sz="3200">
                <a:solidFill>
                  <a:srgbClr val="000000"/>
                </a:solidFill>
                <a:latin typeface="News Gothic MT" pitchFamily="2" charset="0"/>
                <a:ea typeface="ヒラギノ角ゴ ProN W3" pitchFamily="2" charset="-128"/>
                <a:sym typeface="News Gothic MT" pitchFamily="2" charset="0"/>
              </a:defRPr>
            </a:lvl9pPr>
          </a:lstStyle>
          <a:p>
            <a:pPr eaLnBrk="1" hangingPunct="1"/>
            <a:r>
              <a:rPr lang="en-US" altLang="en-US" sz="2400" b="1" u="sng" dirty="0">
                <a:solidFill>
                  <a:schemeClr val="tx1"/>
                </a:solidFill>
                <a:ea typeface="MS PGothic" panose="020B0600070205080204" pitchFamily="34" charset="-128"/>
                <a:hlinkClick r:id="rId3"/>
              </a:rPr>
              <a:t>https://oae.stanford.edu/video-resource-teaching-assistants</a:t>
            </a:r>
            <a:endParaRPr lang="en-US" altLang="en-US" sz="2400" b="1" u="sng" dirty="0">
              <a:solidFill>
                <a:schemeClr val="tx1"/>
              </a:solidFill>
              <a:ea typeface="MS PGothic" panose="020B0600070205080204" pitchFamily="34" charset="-128"/>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Grp="1" noChangeArrowheads="1"/>
          </p:cNvSpPr>
          <p:nvPr>
            <p:ph type="title"/>
          </p:nvPr>
        </p:nvSpPr>
        <p:spPr/>
        <p:txBody>
          <a:bodyPr/>
          <a:lstStyle/>
          <a:p>
            <a:pPr>
              <a:defRPr/>
            </a:pPr>
            <a:r>
              <a:rPr lang="en-US">
                <a:sym typeface="Futura Book BT" charset="0"/>
              </a:rPr>
              <a:t>questions about duties?</a:t>
            </a:r>
          </a:p>
        </p:txBody>
      </p:sp>
      <p:sp>
        <p:nvSpPr>
          <p:cNvPr id="80898" name="Rectangle 2"/>
          <p:cNvSpPr>
            <a:spLocks noGrp="1" noChangeArrowheads="1"/>
          </p:cNvSpPr>
          <p:nvPr>
            <p:ph idx="1"/>
          </p:nvPr>
        </p:nvSpPr>
        <p:spPr>
          <a:xfrm>
            <a:off x="2032000" y="1295400"/>
            <a:ext cx="6019800" cy="5588000"/>
          </a:xfrm>
        </p:spPr>
        <p:txBody>
          <a:bodyPr/>
          <a:lstStyle/>
          <a:p>
            <a:pPr marL="0" indent="-457200">
              <a:buFont typeface="Futura Book BT" charset="0"/>
              <a:buChar char="‣"/>
              <a:defRPr/>
            </a:pPr>
            <a:r>
              <a:rPr lang="en-US" dirty="0">
                <a:sym typeface="Futura Book BT" charset="0"/>
              </a:rPr>
              <a:t>Course communication and administration</a:t>
            </a:r>
          </a:p>
          <a:p>
            <a:pPr marL="0" indent="-457200">
              <a:buFont typeface="Futura Book BT" charset="0"/>
              <a:buChar char="‣"/>
              <a:defRPr/>
            </a:pPr>
            <a:r>
              <a:rPr lang="en-US" dirty="0">
                <a:sym typeface="Futura Book BT" charset="0"/>
              </a:rPr>
              <a:t>Homework, exams, solution sets</a:t>
            </a:r>
          </a:p>
          <a:p>
            <a:pPr marL="0" indent="-457200">
              <a:buFont typeface="Futura Book BT" charset="0"/>
              <a:buChar char="‣"/>
              <a:defRPr/>
            </a:pPr>
            <a:r>
              <a:rPr lang="en-US" dirty="0">
                <a:sym typeface="Futura Book BT" charset="0"/>
              </a:rPr>
              <a:t>Grading and grade tracking</a:t>
            </a:r>
          </a:p>
          <a:p>
            <a:pPr marL="0" indent="-457200">
              <a:buFont typeface="Futura Book BT" charset="0"/>
              <a:buChar char="‣"/>
              <a:defRPr/>
            </a:pPr>
            <a:r>
              <a:rPr lang="en-US" dirty="0">
                <a:sym typeface="Futura Book BT" charset="0"/>
              </a:rPr>
              <a:t>Office hours, sections, reviews</a:t>
            </a:r>
          </a:p>
          <a:p>
            <a:pPr marL="0" indent="-457200">
              <a:buFont typeface="Futura Book BT" charset="0"/>
              <a:buChar char="‣"/>
              <a:defRPr/>
            </a:pPr>
            <a:r>
              <a:rPr lang="en-US" dirty="0">
                <a:sym typeface="Futura Book BT" charset="0"/>
              </a:rPr>
              <a:t>Feedback and suggestions</a:t>
            </a:r>
          </a:p>
          <a:p>
            <a:pPr marL="0" indent="-457200">
              <a:buFont typeface="Futura Book BT" charset="0"/>
              <a:buChar char="‣"/>
              <a:defRPr/>
            </a:pPr>
            <a:r>
              <a:rPr lang="en-US" dirty="0">
                <a:sym typeface="Futura Book BT" charset="0"/>
              </a:rPr>
              <a:t>SCPD Courses</a:t>
            </a:r>
          </a:p>
          <a:p>
            <a:pPr marL="0" indent="-457200">
              <a:buFont typeface="Futura Book BT" charset="0"/>
              <a:buChar char="‣"/>
              <a:defRPr/>
            </a:pPr>
            <a:r>
              <a:rPr lang="en-US" dirty="0">
                <a:sym typeface="Futura Book BT" charset="0"/>
              </a:rPr>
              <a:t>Struggling students...</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Grp="1" noChangeArrowheads="1"/>
          </p:cNvSpPr>
          <p:nvPr>
            <p:ph type="title"/>
          </p:nvPr>
        </p:nvSpPr>
        <p:spPr/>
        <p:txBody>
          <a:bodyPr/>
          <a:lstStyle/>
          <a:p>
            <a:pPr>
              <a:defRPr/>
            </a:pPr>
            <a:r>
              <a:rPr lang="en-US">
                <a:sym typeface="Futura Book BT" charset="0"/>
              </a:rPr>
              <a:t>thought experiment</a:t>
            </a:r>
          </a:p>
        </p:txBody>
      </p:sp>
      <p:sp>
        <p:nvSpPr>
          <p:cNvPr id="3" name="Content Placeholder 2"/>
          <p:cNvSpPr>
            <a:spLocks noGrp="1"/>
          </p:cNvSpPr>
          <p:nvPr>
            <p:ph idx="1"/>
          </p:nvPr>
        </p:nvSpPr>
        <p:spPr>
          <a:xfrm>
            <a:off x="1041400" y="1371600"/>
            <a:ext cx="8077200" cy="5588000"/>
          </a:xfrm>
        </p:spPr>
        <p:txBody>
          <a:bodyPr/>
          <a:lstStyle/>
          <a:p>
            <a:pPr marL="457200" indent="-457200"/>
            <a:r>
              <a:rPr lang="en-US" altLang="en-US">
                <a:latin typeface="Source Sans Pro" pitchFamily="2" charset="0"/>
              </a:rPr>
              <a:t>It’s the night before the problem set is due. Your office hours are packed because poor wording on the assignment has made the question confusing. Angry comments are starting to pile up on Piazza. It’s chaos. The prof is out of town and unreachable. What do you do? </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3" name="Rectangle 1"/>
          <p:cNvSpPr>
            <a:spLocks noGrp="1" noChangeArrowheads="1"/>
          </p:cNvSpPr>
          <p:nvPr>
            <p:ph type="title"/>
          </p:nvPr>
        </p:nvSpPr>
        <p:spPr/>
        <p:txBody>
          <a:bodyPr/>
          <a:lstStyle/>
          <a:p>
            <a:pPr>
              <a:defRPr/>
            </a:pPr>
            <a:r>
              <a:rPr lang="en-US">
                <a:sym typeface="Futura Book BT" charset="0"/>
              </a:rPr>
              <a:t>university policies</a:t>
            </a:r>
          </a:p>
        </p:txBody>
      </p:sp>
      <p:sp>
        <p:nvSpPr>
          <p:cNvPr id="71682" name="Rectangle 2"/>
          <p:cNvSpPr>
            <a:spLocks/>
          </p:cNvSpPr>
          <p:nvPr/>
        </p:nvSpPr>
        <p:spPr bwMode="auto">
          <a:xfrm>
            <a:off x="0" y="3587750"/>
            <a:ext cx="101473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3200">
                <a:solidFill>
                  <a:srgbClr val="000000"/>
                </a:solidFill>
                <a:latin typeface="News Gothic MT" pitchFamily="2" charset="0"/>
                <a:ea typeface="ヒラギノ角ゴ ProN W3" pitchFamily="2" charset="-128"/>
                <a:sym typeface="News Gothic MT" pitchFamily="2" charset="0"/>
              </a:defRPr>
            </a:lvl1pPr>
            <a:lvl2pPr marL="742950" indent="-285750" eaLnBrk="0" hangingPunct="0">
              <a:defRPr sz="3200">
                <a:solidFill>
                  <a:srgbClr val="000000"/>
                </a:solidFill>
                <a:latin typeface="News Gothic MT" pitchFamily="2" charset="0"/>
                <a:ea typeface="ヒラギノ角ゴ ProN W3" pitchFamily="2" charset="-128"/>
                <a:sym typeface="News Gothic MT" pitchFamily="2" charset="0"/>
              </a:defRPr>
            </a:lvl2pPr>
            <a:lvl3pPr marL="1143000" indent="-228600" eaLnBrk="0" hangingPunct="0">
              <a:defRPr sz="3200">
                <a:solidFill>
                  <a:srgbClr val="000000"/>
                </a:solidFill>
                <a:latin typeface="News Gothic MT" pitchFamily="2" charset="0"/>
                <a:ea typeface="ヒラギノ角ゴ ProN W3" pitchFamily="2" charset="-128"/>
                <a:sym typeface="News Gothic MT" pitchFamily="2" charset="0"/>
              </a:defRPr>
            </a:lvl3pPr>
            <a:lvl4pPr marL="1600200" indent="-228600" eaLnBrk="0" hangingPunct="0">
              <a:defRPr sz="3200">
                <a:solidFill>
                  <a:srgbClr val="000000"/>
                </a:solidFill>
                <a:latin typeface="News Gothic MT" pitchFamily="2" charset="0"/>
                <a:ea typeface="ヒラギノ角ゴ ProN W3" pitchFamily="2" charset="-128"/>
                <a:sym typeface="News Gothic MT" pitchFamily="2" charset="0"/>
              </a:defRPr>
            </a:lvl4pPr>
            <a:lvl5pPr marL="2057400" indent="-228600" eaLnBrk="0" hangingPunct="0">
              <a:defRPr sz="3200">
                <a:solidFill>
                  <a:srgbClr val="000000"/>
                </a:solidFill>
                <a:latin typeface="News Gothic MT" pitchFamily="2" charset="0"/>
                <a:ea typeface="ヒラギノ角ゴ ProN W3" pitchFamily="2" charset="-128"/>
                <a:sym typeface="News Gothic MT" pitchFamily="2" charset="0"/>
              </a:defRPr>
            </a:lvl5pPr>
            <a:lvl6pPr marL="2514600" indent="-228600" algn="ctr" eaLnBrk="0" fontAlgn="base" hangingPunct="0">
              <a:spcBef>
                <a:spcPct val="0"/>
              </a:spcBef>
              <a:spcAft>
                <a:spcPct val="0"/>
              </a:spcAft>
              <a:defRPr sz="3200">
                <a:solidFill>
                  <a:srgbClr val="000000"/>
                </a:solidFill>
                <a:latin typeface="News Gothic MT" pitchFamily="2" charset="0"/>
                <a:ea typeface="ヒラギノ角ゴ ProN W3" pitchFamily="2" charset="-128"/>
                <a:sym typeface="News Gothic MT" pitchFamily="2" charset="0"/>
              </a:defRPr>
            </a:lvl6pPr>
            <a:lvl7pPr marL="2971800" indent="-228600" algn="ctr" eaLnBrk="0" fontAlgn="base" hangingPunct="0">
              <a:spcBef>
                <a:spcPct val="0"/>
              </a:spcBef>
              <a:spcAft>
                <a:spcPct val="0"/>
              </a:spcAft>
              <a:defRPr sz="3200">
                <a:solidFill>
                  <a:srgbClr val="000000"/>
                </a:solidFill>
                <a:latin typeface="News Gothic MT" pitchFamily="2" charset="0"/>
                <a:ea typeface="ヒラギノ角ゴ ProN W3" pitchFamily="2" charset="-128"/>
                <a:sym typeface="News Gothic MT" pitchFamily="2" charset="0"/>
              </a:defRPr>
            </a:lvl7pPr>
            <a:lvl8pPr marL="3429000" indent="-228600" algn="ctr" eaLnBrk="0" fontAlgn="base" hangingPunct="0">
              <a:spcBef>
                <a:spcPct val="0"/>
              </a:spcBef>
              <a:spcAft>
                <a:spcPct val="0"/>
              </a:spcAft>
              <a:defRPr sz="3200">
                <a:solidFill>
                  <a:srgbClr val="000000"/>
                </a:solidFill>
                <a:latin typeface="News Gothic MT" pitchFamily="2" charset="0"/>
                <a:ea typeface="ヒラギノ角ゴ ProN W3" pitchFamily="2" charset="-128"/>
                <a:sym typeface="News Gothic MT" pitchFamily="2" charset="0"/>
              </a:defRPr>
            </a:lvl8pPr>
            <a:lvl9pPr marL="3886200" indent="-228600" algn="ctr" eaLnBrk="0" fontAlgn="base" hangingPunct="0">
              <a:spcBef>
                <a:spcPct val="0"/>
              </a:spcBef>
              <a:spcAft>
                <a:spcPct val="0"/>
              </a:spcAft>
              <a:defRPr sz="3200">
                <a:solidFill>
                  <a:srgbClr val="000000"/>
                </a:solidFill>
                <a:latin typeface="News Gothic MT" pitchFamily="2" charset="0"/>
                <a:ea typeface="ヒラギノ角ゴ ProN W3" pitchFamily="2" charset="-128"/>
                <a:sym typeface="News Gothic MT" pitchFamily="2" charset="0"/>
              </a:defRPr>
            </a:lvl9pPr>
          </a:lstStyle>
          <a:p>
            <a:pPr eaLnBrk="1" hangingPunct="1"/>
            <a:r>
              <a:rPr lang="en-US" altLang="en-US" sz="2400" b="1" u="sng">
                <a:solidFill>
                  <a:schemeClr val="tx1"/>
                </a:solidFill>
                <a:ea typeface="MS PGothic" panose="020B0600070205080204" pitchFamily="34" charset="-128"/>
                <a:hlinkClick r:id="rId3"/>
              </a:rPr>
              <a:t>https://oae.stanford.edu/video-resource-teaching-assistants</a:t>
            </a:r>
            <a:endParaRPr lang="en-US" altLang="en-US" sz="2400" b="1" u="sng">
              <a:solidFill>
                <a:schemeClr val="tx1"/>
              </a:solidFill>
              <a:ea typeface="MS PGothic" panose="020B0600070205080204" pitchFamily="34" charset="-128"/>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p:txBody>
          <a:bodyPr/>
          <a:lstStyle/>
          <a:p>
            <a:pPr>
              <a:defRPr/>
            </a:pPr>
            <a:r>
              <a:rPr lang="en-US">
                <a:sym typeface="Futura Book BT" charset="0"/>
              </a:rPr>
              <a:t>agenda</a:t>
            </a:r>
            <a:endParaRPr lang="en-US" dirty="0">
              <a:sym typeface="Futura Book BT" charset="0"/>
            </a:endParaRPr>
          </a:p>
        </p:txBody>
      </p:sp>
      <p:sp>
        <p:nvSpPr>
          <p:cNvPr id="18434" name="Rectangle 2"/>
          <p:cNvSpPr>
            <a:spLocks noGrp="1" noChangeArrowheads="1"/>
          </p:cNvSpPr>
          <p:nvPr>
            <p:ph idx="1"/>
          </p:nvPr>
        </p:nvSpPr>
        <p:spPr>
          <a:xfrm>
            <a:off x="2413000" y="1295400"/>
            <a:ext cx="5715000" cy="5588000"/>
          </a:xfrm>
        </p:spPr>
        <p:txBody>
          <a:bodyPr/>
          <a:lstStyle/>
          <a:p>
            <a:pPr marL="0" indent="-457200">
              <a:buFont typeface="Futura Book BT" charset="0"/>
              <a:buChar char="‣"/>
              <a:defRPr/>
            </a:pPr>
            <a:r>
              <a:rPr lang="en-US" dirty="0">
                <a:sym typeface="Futura Book BT" charset="0"/>
              </a:rPr>
              <a:t>University policies</a:t>
            </a:r>
          </a:p>
          <a:p>
            <a:pPr marL="0" indent="-457200">
              <a:buFont typeface="Futura Book BT" charset="0"/>
              <a:buChar char="‣"/>
              <a:defRPr/>
            </a:pPr>
            <a:r>
              <a:rPr lang="en-US" dirty="0">
                <a:sym typeface="Futura Book BT" charset="0"/>
              </a:rPr>
              <a:t>Your duties as a Course Assistant</a:t>
            </a:r>
          </a:p>
          <a:p>
            <a:pPr marL="0" indent="-457200">
              <a:buFont typeface="Futura Book BT" charset="0"/>
              <a:buChar char="‣"/>
              <a:defRPr/>
            </a:pPr>
            <a:r>
              <a:rPr lang="en-US" dirty="0">
                <a:sym typeface="Futura Book BT" charset="0"/>
              </a:rPr>
              <a:t>Effective teaching</a:t>
            </a:r>
          </a:p>
          <a:p>
            <a:pPr marL="0" indent="-457200">
              <a:buFont typeface="Futura Book BT" charset="0"/>
              <a:buChar char="‣"/>
              <a:defRPr/>
            </a:pPr>
            <a:r>
              <a:rPr lang="en-US" dirty="0">
                <a:sym typeface="Futura Book BT" charset="0"/>
              </a:rPr>
              <a:t>Additional resources</a:t>
            </a:r>
          </a:p>
          <a:p>
            <a:pPr marL="0" indent="-457200">
              <a:buFont typeface="Futura Book BT" charset="0"/>
              <a:buChar char="‣"/>
              <a:defRPr/>
            </a:pPr>
            <a:r>
              <a:rPr lang="en-US" dirty="0">
                <a:sym typeface="Futura Book BT" charset="0"/>
              </a:rPr>
              <a:t>Your questions</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5" name="Rectangle 1"/>
          <p:cNvSpPr>
            <a:spLocks noGrp="1" noChangeArrowheads="1"/>
          </p:cNvSpPr>
          <p:nvPr>
            <p:ph type="title"/>
          </p:nvPr>
        </p:nvSpPr>
        <p:spPr/>
        <p:txBody>
          <a:bodyPr/>
          <a:lstStyle/>
          <a:p>
            <a:pPr>
              <a:defRPr/>
            </a:pPr>
            <a:r>
              <a:rPr lang="en-US">
                <a:sym typeface="Futura Book BT" charset="0"/>
              </a:rPr>
              <a:t>effective teaching</a:t>
            </a:r>
          </a:p>
        </p:txBody>
      </p:sp>
      <p:sp>
        <p:nvSpPr>
          <p:cNvPr id="88066" name="Rectangle 2"/>
          <p:cNvSpPr>
            <a:spLocks noGrp="1" noChangeArrowheads="1"/>
          </p:cNvSpPr>
          <p:nvPr>
            <p:ph idx="1"/>
          </p:nvPr>
        </p:nvSpPr>
        <p:spPr/>
        <p:txBody>
          <a:bodyPr/>
          <a:lstStyle/>
          <a:p>
            <a:pPr marL="0" indent="-457200"/>
            <a:r>
              <a:rPr lang="en-US" altLang="en-US">
                <a:latin typeface="Source Sans Pro" pitchFamily="2" charset="0"/>
              </a:rPr>
              <a:t>Teaching Awards</a:t>
            </a:r>
          </a:p>
          <a:p>
            <a:pPr lvl="1"/>
            <a:r>
              <a:rPr lang="en-US" altLang="en-US">
                <a:latin typeface="Source Sans Pro" pitchFamily="2" charset="0"/>
              </a:rPr>
              <a:t>Centennial Teaching Assistant Award (Stanford)</a:t>
            </a:r>
          </a:p>
          <a:p>
            <a:pPr lvl="1"/>
            <a:r>
              <a:rPr lang="en-US" altLang="en-US">
                <a:latin typeface="Source Sans Pro" pitchFamily="2" charset="0"/>
              </a:rPr>
              <a:t>Forsythe Memorial Teaching Award (Computer Science)</a:t>
            </a:r>
          </a:p>
          <a:p>
            <a:pPr lvl="1"/>
            <a:endParaRPr lang="en-US" altLang="en-US">
              <a:latin typeface="Source Sans Pro" pitchFamily="2" charset="0"/>
            </a:endParaRPr>
          </a:p>
          <a:p>
            <a:pPr marL="0" indent="-457200"/>
            <a:r>
              <a:rPr lang="en-US" altLang="en-US">
                <a:latin typeface="Source Sans Pro" pitchFamily="2" charset="0"/>
              </a:rPr>
              <a:t>Ph.D. with distinction in teaching</a:t>
            </a:r>
          </a:p>
          <a:p>
            <a:pPr lvl="1"/>
            <a:r>
              <a:rPr lang="en-US" altLang="en-US">
                <a:latin typeface="Source Sans Pro" pitchFamily="2" charset="0"/>
              </a:rPr>
              <a:t>10 units (</a:t>
            </a:r>
            <a:r>
              <a:rPr lang="ja-JP" altLang="en-US">
                <a:latin typeface="Source Sans Pro" pitchFamily="2" charset="0"/>
              </a:rPr>
              <a:t>“</a:t>
            </a:r>
            <a:r>
              <a:rPr lang="en-US" altLang="ja-JP">
                <a:latin typeface="Source Sans Pro" pitchFamily="2" charset="0"/>
              </a:rPr>
              <a:t>250%</a:t>
            </a:r>
            <a:r>
              <a:rPr lang="ja-JP" altLang="en-US">
                <a:latin typeface="Source Sans Pro" pitchFamily="2" charset="0"/>
              </a:rPr>
              <a:t>”</a:t>
            </a:r>
            <a:r>
              <a:rPr lang="en-US" altLang="ja-JP">
                <a:latin typeface="Source Sans Pro" pitchFamily="2" charset="0"/>
              </a:rPr>
              <a:t>) CAship or Teaching Fellow</a:t>
            </a:r>
          </a:p>
          <a:p>
            <a:pPr lvl="1"/>
            <a:r>
              <a:rPr lang="en-US" altLang="en-US">
                <a:latin typeface="Source Sans Pro" pitchFamily="2" charset="0"/>
              </a:rPr>
              <a:t>At least one course as Teaching Fellow where you have primary responsibility of organization and teaching</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
          <p:cNvSpPr>
            <a:spLocks noGrp="1" noChangeArrowheads="1"/>
          </p:cNvSpPr>
          <p:nvPr>
            <p:ph type="title"/>
          </p:nvPr>
        </p:nvSpPr>
        <p:spPr/>
        <p:txBody>
          <a:bodyPr/>
          <a:lstStyle/>
          <a:p>
            <a:pPr>
              <a:defRPr/>
            </a:pPr>
            <a:r>
              <a:rPr lang="en-US" dirty="0">
                <a:sym typeface="Futura Book BT" charset="0"/>
              </a:rPr>
              <a:t>what makes a great CA?</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sym typeface="Futura Book BT" charset="0"/>
              </a:rPr>
              <a:t>what makes a great CA?</a:t>
            </a:r>
          </a:p>
        </p:txBody>
      </p:sp>
      <p:sp>
        <p:nvSpPr>
          <p:cNvPr id="105473" name="Rectangle 1"/>
          <p:cNvSpPr>
            <a:spLocks noGrp="1" noChangeArrowheads="1"/>
          </p:cNvSpPr>
          <p:nvPr>
            <p:ph idx="1"/>
          </p:nvPr>
        </p:nvSpPr>
        <p:spPr>
          <a:xfrm>
            <a:off x="2260600" y="1371600"/>
            <a:ext cx="5638800" cy="5588000"/>
          </a:xfrm>
        </p:spPr>
        <p:txBody>
          <a:bodyPr/>
          <a:lstStyle/>
          <a:p>
            <a:pPr marL="0" indent="-457200"/>
            <a:r>
              <a:rPr lang="en-US" altLang="en-US">
                <a:latin typeface="Source Sans Pro" pitchFamily="2" charset="0"/>
              </a:rPr>
              <a:t>Preparation and organization</a:t>
            </a:r>
          </a:p>
          <a:p>
            <a:pPr marL="0" indent="-457200"/>
            <a:r>
              <a:rPr lang="en-US" altLang="en-US">
                <a:latin typeface="Source Sans Pro" pitchFamily="2" charset="0"/>
              </a:rPr>
              <a:t>Knowledge of the course material</a:t>
            </a:r>
          </a:p>
          <a:p>
            <a:pPr marL="0" indent="-457200"/>
            <a:r>
              <a:rPr lang="en-US" altLang="en-US">
                <a:latin typeface="Source Sans Pro" pitchFamily="2" charset="0"/>
              </a:rPr>
              <a:t>Communication skills</a:t>
            </a:r>
          </a:p>
          <a:p>
            <a:pPr marL="0" indent="-457200"/>
            <a:r>
              <a:rPr lang="en-US" altLang="en-US">
                <a:latin typeface="Source Sans Pro" pitchFamily="2" charset="0"/>
              </a:rPr>
              <a:t>Accessibility and availability</a:t>
            </a:r>
          </a:p>
          <a:p>
            <a:pPr marL="0" indent="-457200"/>
            <a:r>
              <a:rPr lang="en-US" altLang="en-US">
                <a:latin typeface="Source Sans Pro" pitchFamily="2" charset="0"/>
              </a:rPr>
              <a:t>Concern for students</a:t>
            </a:r>
            <a:r>
              <a:rPr lang="ja-JP" altLang="en-US">
                <a:latin typeface="Source Sans Pro" pitchFamily="2" charset="0"/>
              </a:rPr>
              <a:t>’</a:t>
            </a:r>
            <a:r>
              <a:rPr lang="en-US" altLang="ja-JP">
                <a:latin typeface="Source Sans Pro" pitchFamily="2" charset="0"/>
              </a:rPr>
              <a:t> learning</a:t>
            </a:r>
          </a:p>
          <a:p>
            <a:pPr marL="0" indent="-457200"/>
            <a:r>
              <a:rPr lang="en-US" altLang="en-US">
                <a:latin typeface="Source Sans Pro" pitchFamily="2" charset="0"/>
              </a:rPr>
              <a:t>A good relationship with the professor</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p:cNvSpPr>
            <a:spLocks noGrp="1" noChangeArrowheads="1"/>
          </p:cNvSpPr>
          <p:nvPr>
            <p:ph type="title"/>
          </p:nvPr>
        </p:nvSpPr>
        <p:spPr/>
        <p:txBody>
          <a:bodyPr/>
          <a:lstStyle/>
          <a:p>
            <a:pPr>
              <a:defRPr/>
            </a:pPr>
            <a:r>
              <a:rPr lang="en-US" dirty="0">
                <a:sym typeface="Futura Book BT" charset="0"/>
              </a:rPr>
              <a:t>effective teaching</a:t>
            </a:r>
          </a:p>
        </p:txBody>
      </p:sp>
      <p:sp>
        <p:nvSpPr>
          <p:cNvPr id="3" name="Content Placeholder 2"/>
          <p:cNvSpPr>
            <a:spLocks noGrp="1"/>
          </p:cNvSpPr>
          <p:nvPr>
            <p:ph idx="1"/>
          </p:nvPr>
        </p:nvSpPr>
        <p:spPr/>
        <p:txBody>
          <a:bodyPr/>
          <a:lstStyle/>
          <a:p>
            <a:pPr marL="0" indent="0" algn="ctr">
              <a:buFont typeface="Futura Book BT" charset="0"/>
              <a:buNone/>
              <a:defRPr/>
            </a:pPr>
            <a:r>
              <a:rPr lang="en-US" dirty="0">
                <a:sym typeface="Futura Book BT" charset="0"/>
              </a:rPr>
              <a:t>Movie time! </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oss_EE.mo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0400" y="76200"/>
            <a:ext cx="89408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066800"/>
            <a:ext cx="9144000" cy="5588000"/>
          </a:xfrm>
        </p:spPr>
        <p:txBody>
          <a:bodyPr/>
          <a:lstStyle/>
          <a:p>
            <a:pPr marL="0" indent="0" algn="ctr">
              <a:buFont typeface="Futura Book BT" charset="0"/>
              <a:buNone/>
              <a:defRPr/>
            </a:pPr>
            <a:r>
              <a:rPr lang="en-US" dirty="0">
                <a:sym typeface="Futura Book BT" charset="0"/>
              </a:rPr>
              <a:t>Thoughts?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p:txBody>
          <a:bodyPr/>
          <a:lstStyle/>
          <a:p>
            <a:pPr>
              <a:defRPr/>
            </a:pPr>
            <a:r>
              <a:rPr lang="en-US" dirty="0">
                <a:sym typeface="Futura Book BT" charset="0"/>
              </a:rPr>
              <a:t>honor code</a:t>
            </a:r>
          </a:p>
        </p:txBody>
      </p:sp>
      <p:sp>
        <p:nvSpPr>
          <p:cNvPr id="22530" name="Rectangle 2"/>
          <p:cNvSpPr>
            <a:spLocks noGrp="1" noChangeArrowheads="1"/>
          </p:cNvSpPr>
          <p:nvPr>
            <p:ph idx="1"/>
          </p:nvPr>
        </p:nvSpPr>
        <p:spPr>
          <a:xfrm>
            <a:off x="1651000" y="1295400"/>
            <a:ext cx="6858000" cy="5588000"/>
          </a:xfrm>
        </p:spPr>
        <p:txBody>
          <a:bodyPr/>
          <a:lstStyle/>
          <a:p>
            <a:pPr marL="0" indent="-457200">
              <a:buFont typeface="Futura Book BT" charset="0"/>
              <a:buChar char="‣"/>
              <a:defRPr/>
            </a:pPr>
            <a:r>
              <a:rPr lang="en-US" dirty="0">
                <a:sym typeface="Futura Book BT" charset="0"/>
              </a:rPr>
              <a:t>Agreed to by every student and faculty member</a:t>
            </a:r>
          </a:p>
          <a:p>
            <a:pPr lvl="1">
              <a:spcBef>
                <a:spcPts val="0"/>
              </a:spcBef>
              <a:spcAft>
                <a:spcPts val="0"/>
              </a:spcAft>
              <a:buFont typeface="Arial"/>
              <a:buChar char="•"/>
              <a:defRPr/>
            </a:pPr>
            <a:r>
              <a:rPr lang="en-US" dirty="0">
                <a:sym typeface="Futura Book BT" charset="0"/>
                <a:hlinkClick r:id="rId3"/>
              </a:rPr>
              <a:t>https://communitystandards.stanford.edu/</a:t>
            </a:r>
            <a:endParaRPr lang="en-US" dirty="0">
              <a:sym typeface="Futura Book BT" charset="0"/>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lythe_Bio.mo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200" y="152400"/>
            <a:ext cx="89408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066800"/>
            <a:ext cx="9144000" cy="5588000"/>
          </a:xfrm>
        </p:spPr>
        <p:txBody>
          <a:bodyPr/>
          <a:lstStyle/>
          <a:p>
            <a:pPr marL="0" indent="0" algn="ctr">
              <a:buFont typeface="Futura Book BT" charset="0"/>
              <a:buNone/>
              <a:defRPr/>
            </a:pPr>
            <a:r>
              <a:rPr lang="en-US" dirty="0">
                <a:sym typeface="Futura Book BT" charset="0"/>
              </a:rPr>
              <a:t>Thoughts?</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jango_Linguistics.mo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0400" y="228600"/>
            <a:ext cx="88392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066800"/>
            <a:ext cx="9144000" cy="5588000"/>
          </a:xfrm>
        </p:spPr>
        <p:txBody>
          <a:bodyPr/>
          <a:lstStyle/>
          <a:p>
            <a:pPr marL="0" indent="0" algn="ctr">
              <a:buFont typeface="Futura Book BT" charset="0"/>
              <a:buNone/>
              <a:defRPr/>
            </a:pPr>
            <a:r>
              <a:rPr lang="en-US" dirty="0">
                <a:sym typeface="Futura Book BT" charset="0"/>
              </a:rPr>
              <a:t>Thoughts?</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runo_Linguistics.mo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200" y="152400"/>
            <a:ext cx="89916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066800"/>
            <a:ext cx="9144000" cy="5588000"/>
          </a:xfrm>
        </p:spPr>
        <p:txBody>
          <a:bodyPr/>
          <a:lstStyle/>
          <a:p>
            <a:pPr marL="0" indent="0" algn="ctr">
              <a:buFont typeface="Futura Book BT" charset="0"/>
              <a:buNone/>
              <a:defRPr/>
            </a:pPr>
            <a:r>
              <a:rPr lang="en-US" dirty="0">
                <a:sym typeface="Futura Book BT" charset="0"/>
              </a:rPr>
              <a:t>Thoughts?</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8065" name="Peter_Econ.mo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2400" y="533400"/>
            <a:ext cx="7389813" cy="554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066800"/>
            <a:ext cx="9144000" cy="5588000"/>
          </a:xfrm>
        </p:spPr>
        <p:txBody>
          <a:bodyPr/>
          <a:lstStyle/>
          <a:p>
            <a:pPr marL="0" indent="0" algn="ctr">
              <a:buFont typeface="Futura Book BT" charset="0"/>
              <a:buNone/>
              <a:defRPr/>
            </a:pPr>
            <a:r>
              <a:rPr lang="en-US" dirty="0">
                <a:sym typeface="Futura Book BT" charset="0"/>
              </a:rPr>
              <a:t>Thoughts?</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p:txBody>
          <a:bodyPr/>
          <a:lstStyle/>
          <a:p>
            <a:pPr>
              <a:defRPr/>
            </a:pPr>
            <a:r>
              <a:rPr lang="en-US">
                <a:sym typeface="Futura Book BT" charset="0"/>
              </a:rPr>
              <a:t>agenda</a:t>
            </a:r>
            <a:endParaRPr lang="en-US" dirty="0">
              <a:sym typeface="Futura Book BT" charset="0"/>
            </a:endParaRPr>
          </a:p>
        </p:txBody>
      </p:sp>
      <p:sp>
        <p:nvSpPr>
          <p:cNvPr id="18434" name="Rectangle 2"/>
          <p:cNvSpPr>
            <a:spLocks noGrp="1" noChangeArrowheads="1"/>
          </p:cNvSpPr>
          <p:nvPr>
            <p:ph idx="1"/>
          </p:nvPr>
        </p:nvSpPr>
        <p:spPr>
          <a:xfrm>
            <a:off x="2413000" y="1295400"/>
            <a:ext cx="5715000" cy="5588000"/>
          </a:xfrm>
        </p:spPr>
        <p:txBody>
          <a:bodyPr/>
          <a:lstStyle/>
          <a:p>
            <a:pPr marL="0" indent="-457200">
              <a:buFont typeface="Futura Book BT" charset="0"/>
              <a:buChar char="‣"/>
              <a:defRPr/>
            </a:pPr>
            <a:r>
              <a:rPr lang="en-US" dirty="0">
                <a:sym typeface="Futura Book BT" charset="0"/>
              </a:rPr>
              <a:t>University policies</a:t>
            </a:r>
          </a:p>
          <a:p>
            <a:pPr marL="0" indent="-457200">
              <a:buFont typeface="Futura Book BT" charset="0"/>
              <a:buChar char="‣"/>
              <a:defRPr/>
            </a:pPr>
            <a:r>
              <a:rPr lang="en-US" dirty="0">
                <a:sym typeface="Futura Book BT" charset="0"/>
              </a:rPr>
              <a:t>Your duties as a Course Assistant</a:t>
            </a:r>
          </a:p>
          <a:p>
            <a:pPr marL="0" indent="-457200">
              <a:buFont typeface="Futura Book BT" charset="0"/>
              <a:buChar char="‣"/>
              <a:defRPr/>
            </a:pPr>
            <a:r>
              <a:rPr lang="en-US" dirty="0">
                <a:sym typeface="Futura Book BT" charset="0"/>
              </a:rPr>
              <a:t>Effective teaching</a:t>
            </a:r>
          </a:p>
          <a:p>
            <a:pPr marL="0" indent="-457200">
              <a:buFont typeface="Futura Book BT" charset="0"/>
              <a:buChar char="‣"/>
              <a:defRPr/>
            </a:pPr>
            <a:r>
              <a:rPr lang="en-US" dirty="0">
                <a:sym typeface="Futura Book BT" charset="0"/>
              </a:rPr>
              <a:t>Additional resources</a:t>
            </a:r>
          </a:p>
          <a:p>
            <a:pPr marL="0" indent="-457200">
              <a:buFont typeface="Futura Book BT" charset="0"/>
              <a:buChar char="‣"/>
              <a:defRPr/>
            </a:pPr>
            <a:r>
              <a:rPr lang="en-US" dirty="0">
                <a:sym typeface="Futura Book BT" charset="0"/>
              </a:rPr>
              <a:t>Your questions</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sym typeface="Futura Book BT" charset="0"/>
              </a:rPr>
              <a:t>CS Department</a:t>
            </a:r>
          </a:p>
        </p:txBody>
      </p:sp>
      <p:sp>
        <p:nvSpPr>
          <p:cNvPr id="93185" name="Rectangle 1"/>
          <p:cNvSpPr>
            <a:spLocks noGrp="1" noChangeArrowheads="1"/>
          </p:cNvSpPr>
          <p:nvPr>
            <p:ph idx="1"/>
          </p:nvPr>
        </p:nvSpPr>
        <p:spPr/>
        <p:txBody>
          <a:bodyPr/>
          <a:lstStyle/>
          <a:p>
            <a:pPr marL="0" indent="-457200">
              <a:buFont typeface="Futura Book BT" charset="0"/>
              <a:buChar char="‣"/>
              <a:defRPr/>
            </a:pPr>
            <a:r>
              <a:rPr lang="en-US" dirty="0">
                <a:sym typeface="Futura Book BT" charset="0"/>
              </a:rPr>
              <a:t>CS Educational Affairs</a:t>
            </a:r>
          </a:p>
          <a:p>
            <a:pPr lvl="1">
              <a:spcBef>
                <a:spcPts val="0"/>
              </a:spcBef>
              <a:spcAft>
                <a:spcPts val="0"/>
              </a:spcAft>
              <a:buFont typeface="Arial"/>
              <a:buChar char="•"/>
              <a:defRPr/>
            </a:pPr>
            <a:r>
              <a:rPr lang="en-US" dirty="0">
                <a:sym typeface="Futura Book BT" charset="0"/>
              </a:rPr>
              <a:t>Meredith </a:t>
            </a:r>
            <a:r>
              <a:rPr lang="en-US" dirty="0" err="1">
                <a:sym typeface="Futura Book BT" charset="0"/>
              </a:rPr>
              <a:t>Hutchin</a:t>
            </a:r>
            <a:r>
              <a:rPr lang="en-US" dirty="0">
                <a:sym typeface="Futura Book BT" charset="0"/>
              </a:rPr>
              <a:t> (</a:t>
            </a:r>
            <a:r>
              <a:rPr lang="en-US" dirty="0" err="1">
                <a:sym typeface="Futura Book BT" charset="0"/>
              </a:rPr>
              <a:t>hutchin@cs</a:t>
            </a:r>
            <a:r>
              <a:rPr lang="en-US" dirty="0">
                <a:sym typeface="Futura Book BT" charset="0"/>
              </a:rPr>
              <a:t>)</a:t>
            </a:r>
          </a:p>
        </p:txBody>
      </p:sp>
      <p:grpSp>
        <p:nvGrpSpPr>
          <p:cNvPr id="91139" name="Group 4"/>
          <p:cNvGrpSpPr>
            <a:grpSpLocks/>
          </p:cNvGrpSpPr>
          <p:nvPr/>
        </p:nvGrpSpPr>
        <p:grpSpPr bwMode="auto">
          <a:xfrm>
            <a:off x="6811963" y="2578100"/>
            <a:ext cx="2260600" cy="2971800"/>
            <a:chOff x="0" y="0"/>
            <a:chExt cx="1424" cy="1872"/>
          </a:xfrm>
        </p:grpSpPr>
        <p:pic>
          <p:nvPicPr>
            <p:cNvPr id="91140" name="Picture 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68" y="168"/>
              <a:ext cx="1081" cy="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91141"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24"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sym typeface="Futura Book BT" charset="0"/>
              </a:rPr>
              <a:t>honor code</a:t>
            </a:r>
          </a:p>
        </p:txBody>
      </p:sp>
      <p:sp>
        <p:nvSpPr>
          <p:cNvPr id="24577" name="Rectangle 1"/>
          <p:cNvSpPr>
            <a:spLocks noGrp="1" noChangeArrowheads="1"/>
          </p:cNvSpPr>
          <p:nvPr>
            <p:ph idx="1"/>
          </p:nvPr>
        </p:nvSpPr>
        <p:spPr>
          <a:xfrm>
            <a:off x="1955800" y="1219200"/>
            <a:ext cx="6705600" cy="5588000"/>
          </a:xfrm>
        </p:spPr>
        <p:txBody>
          <a:bodyPr/>
          <a:lstStyle/>
          <a:p>
            <a:pPr marL="457200" indent="-457200"/>
            <a:r>
              <a:rPr lang="en-US" altLang="en-US">
                <a:latin typeface="Source Sans Pro" pitchFamily="2" charset="0"/>
              </a:rPr>
              <a:t>It is your responsibility not to put students in a position to violate the Honor Code</a:t>
            </a:r>
          </a:p>
          <a:p>
            <a:pPr marL="457200" indent="-457200"/>
            <a:r>
              <a:rPr lang="en-US" altLang="en-US">
                <a:latin typeface="Source Sans Pro" pitchFamily="2" charset="0"/>
              </a:rPr>
              <a:t>Reduce the temptation to cheat:</a:t>
            </a:r>
          </a:p>
          <a:p>
            <a:pPr lvl="1">
              <a:lnSpc>
                <a:spcPct val="110000"/>
              </a:lnSpc>
            </a:pPr>
            <a:r>
              <a:rPr lang="en-US" altLang="en-US">
                <a:latin typeface="Source Sans Pro" pitchFamily="2" charset="0"/>
              </a:rPr>
              <a:t>Clearly state permitted types of aid and collaboration</a:t>
            </a:r>
          </a:p>
          <a:p>
            <a:pPr lvl="1">
              <a:lnSpc>
                <a:spcPct val="110000"/>
              </a:lnSpc>
            </a:pPr>
            <a:r>
              <a:rPr lang="en-US" altLang="en-US">
                <a:latin typeface="Source Sans Pro" pitchFamily="2" charset="0"/>
              </a:rPr>
              <a:t>Don</a:t>
            </a:r>
            <a:r>
              <a:rPr lang="ja-JP" altLang="en-US">
                <a:latin typeface="Source Sans Pro" pitchFamily="2" charset="0"/>
              </a:rPr>
              <a:t>’</a:t>
            </a:r>
            <a:r>
              <a:rPr lang="en-US" altLang="ja-JP">
                <a:latin typeface="Source Sans Pro" pitchFamily="2" charset="0"/>
              </a:rPr>
              <a:t>t reuse old assignments</a:t>
            </a:r>
          </a:p>
          <a:p>
            <a:pPr lvl="1">
              <a:lnSpc>
                <a:spcPct val="110000"/>
              </a:lnSpc>
            </a:pPr>
            <a:r>
              <a:rPr lang="en-US" altLang="en-US">
                <a:latin typeface="Source Sans Pro" pitchFamily="2" charset="0"/>
              </a:rPr>
              <a:t>Provide plenty of practice material</a:t>
            </a:r>
          </a:p>
          <a:p>
            <a:pPr lvl="1">
              <a:lnSpc>
                <a:spcPct val="110000"/>
              </a:lnSpc>
            </a:pPr>
            <a:r>
              <a:rPr lang="en-US" altLang="en-US">
                <a:latin typeface="Source Sans Pro" pitchFamily="2" charset="0"/>
              </a:rPr>
              <a:t>Set intermediate milestones for large projects</a:t>
            </a:r>
          </a:p>
          <a:p>
            <a:pPr marL="457200" indent="-457200"/>
            <a:r>
              <a:rPr lang="en-US" altLang="en-US">
                <a:latin typeface="Source Sans Pro" pitchFamily="2" charset="0"/>
              </a:rPr>
              <a:t>Honor Code violations do happen!</a:t>
            </a:r>
          </a:p>
          <a:p>
            <a:pPr lvl="1">
              <a:lnSpc>
                <a:spcPct val="110000"/>
              </a:lnSpc>
            </a:pPr>
            <a:r>
              <a:rPr lang="en-US" altLang="en-US">
                <a:latin typeface="Source Sans Pro" pitchFamily="2" charset="0"/>
              </a:rPr>
              <a:t>If you suspect a violation, talk to the professor</a:t>
            </a:r>
          </a:p>
          <a:p>
            <a:pPr lvl="1">
              <a:lnSpc>
                <a:spcPct val="110000"/>
              </a:lnSpc>
            </a:pPr>
            <a:r>
              <a:rPr lang="en-US" altLang="en-US">
                <a:latin typeface="Source Sans Pro" pitchFamily="2" charset="0"/>
              </a:rPr>
              <a:t>The Honor Code prohibits penalty grading</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sym typeface="Futura Book BT" charset="0"/>
              </a:rPr>
              <a:t>CS Department</a:t>
            </a:r>
          </a:p>
        </p:txBody>
      </p:sp>
      <p:sp>
        <p:nvSpPr>
          <p:cNvPr id="95233" name="Rectangle 1"/>
          <p:cNvSpPr>
            <a:spLocks noGrp="1" noChangeArrowheads="1"/>
          </p:cNvSpPr>
          <p:nvPr>
            <p:ph idx="1"/>
          </p:nvPr>
        </p:nvSpPr>
        <p:spPr>
          <a:xfrm>
            <a:off x="1346200" y="4114800"/>
            <a:ext cx="6400800" cy="2743200"/>
          </a:xfrm>
        </p:spPr>
        <p:txBody>
          <a:bodyPr/>
          <a:lstStyle/>
          <a:p>
            <a:pPr marL="0" indent="0">
              <a:buFont typeface="Futura Book BT" charset="0"/>
              <a:buNone/>
              <a:defRPr/>
            </a:pPr>
            <a:r>
              <a:rPr lang="en-US" dirty="0">
                <a:sym typeface="Futura Book BT" charset="0"/>
              </a:rPr>
              <a:t>Claire Stager (</a:t>
            </a:r>
            <a:r>
              <a:rPr lang="en-US" dirty="0" err="1">
                <a:sym typeface="Futura Book BT" charset="0"/>
              </a:rPr>
              <a:t>stager@cs</a:t>
            </a:r>
            <a:r>
              <a:rPr lang="en-US" dirty="0">
                <a:sym typeface="Futura Book BT" charset="0"/>
              </a:rPr>
              <a:t>, Gates 182)</a:t>
            </a:r>
          </a:p>
          <a:p>
            <a:pPr marL="850900" lvl="1" indent="-254000" eaLnBrk="1" hangingPunct="1">
              <a:spcBef>
                <a:spcPts val="0"/>
              </a:spcBef>
              <a:buFont typeface="Lucida Grande" charset="0"/>
              <a:buChar char="‣"/>
              <a:defRPr/>
            </a:pPr>
            <a:r>
              <a:rPr lang="en-US" kern="1200" dirty="0">
                <a:solidFill>
                  <a:srgbClr val="FFFFFF"/>
                </a:solidFill>
                <a:ea typeface="ＭＳ Ｐゴシック" charset="0"/>
                <a:cs typeface="Source Sans Pro"/>
                <a:sym typeface="Futura Book BT" charset="0"/>
              </a:rPr>
              <a:t>CA textbook library (quarterly loans)</a:t>
            </a:r>
          </a:p>
          <a:p>
            <a:pPr marL="850900" lvl="1" indent="-254000" eaLnBrk="1" hangingPunct="1">
              <a:spcBef>
                <a:spcPts val="0"/>
              </a:spcBef>
              <a:buFont typeface="Lucida Grande" charset="0"/>
              <a:buChar char="‣"/>
              <a:defRPr/>
            </a:pPr>
            <a:r>
              <a:rPr lang="en-US" kern="1200" dirty="0">
                <a:solidFill>
                  <a:srgbClr val="FFFFFF"/>
                </a:solidFill>
                <a:ea typeface="ＭＳ Ｐゴシック" charset="0"/>
                <a:cs typeface="Source Sans Pro"/>
                <a:sym typeface="Futura Book BT" charset="0"/>
              </a:rPr>
              <a:t>Food and drinks for midterm/final exam grading</a:t>
            </a:r>
          </a:p>
        </p:txBody>
      </p:sp>
      <p:grpSp>
        <p:nvGrpSpPr>
          <p:cNvPr id="93187" name="Group 4"/>
          <p:cNvGrpSpPr>
            <a:grpSpLocks/>
          </p:cNvGrpSpPr>
          <p:nvPr/>
        </p:nvGrpSpPr>
        <p:grpSpPr bwMode="auto">
          <a:xfrm>
            <a:off x="7927975" y="4000500"/>
            <a:ext cx="2032000" cy="2641600"/>
            <a:chOff x="0" y="0"/>
            <a:chExt cx="1280" cy="1664"/>
          </a:xfrm>
        </p:grpSpPr>
        <p:pic>
          <p:nvPicPr>
            <p:cNvPr id="931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 y="168"/>
              <a:ext cx="941" cy="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93193"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80" cy="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grpSp>
        <p:nvGrpSpPr>
          <p:cNvPr id="93188" name="Group 7"/>
          <p:cNvGrpSpPr>
            <a:grpSpLocks/>
          </p:cNvGrpSpPr>
          <p:nvPr/>
        </p:nvGrpSpPr>
        <p:grpSpPr bwMode="auto">
          <a:xfrm>
            <a:off x="169863" y="1979613"/>
            <a:ext cx="2184400" cy="2336800"/>
            <a:chOff x="0" y="0"/>
            <a:chExt cx="1376" cy="1472"/>
          </a:xfrm>
        </p:grpSpPr>
        <p:pic>
          <p:nvPicPr>
            <p:cNvPr id="93190" name="Picture 5"/>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168" y="168"/>
              <a:ext cx="1032" cy="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93191"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376" cy="1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93189" name="Rectangle 8"/>
          <p:cNvSpPr>
            <a:spLocks/>
          </p:cNvSpPr>
          <p:nvPr/>
        </p:nvSpPr>
        <p:spPr bwMode="auto">
          <a:xfrm>
            <a:off x="2641600" y="1676400"/>
            <a:ext cx="55753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3200">
                <a:solidFill>
                  <a:srgbClr val="000000"/>
                </a:solidFill>
                <a:latin typeface="News Gothic MT" pitchFamily="2" charset="0"/>
                <a:ea typeface="ヒラギノ角ゴ ProN W3" pitchFamily="2" charset="-128"/>
                <a:sym typeface="News Gothic MT" pitchFamily="2" charset="0"/>
              </a:defRPr>
            </a:lvl1pPr>
            <a:lvl2pPr marL="850900" indent="-254000" eaLnBrk="0" hangingPunct="0">
              <a:defRPr sz="3200">
                <a:solidFill>
                  <a:srgbClr val="000000"/>
                </a:solidFill>
                <a:latin typeface="News Gothic MT" pitchFamily="2" charset="0"/>
                <a:ea typeface="ヒラギノ角ゴ ProN W3" pitchFamily="2" charset="-128"/>
                <a:sym typeface="News Gothic MT" pitchFamily="2" charset="0"/>
              </a:defRPr>
            </a:lvl2pPr>
            <a:lvl3pPr marL="1193800" indent="-254000" eaLnBrk="0" hangingPunct="0">
              <a:defRPr sz="3200">
                <a:solidFill>
                  <a:srgbClr val="000000"/>
                </a:solidFill>
                <a:latin typeface="News Gothic MT" pitchFamily="2" charset="0"/>
                <a:ea typeface="ヒラギノ角ゴ ProN W3" pitchFamily="2" charset="-128"/>
                <a:sym typeface="News Gothic MT" pitchFamily="2" charset="0"/>
              </a:defRPr>
            </a:lvl3pPr>
            <a:lvl4pPr marL="1600200" indent="-228600" eaLnBrk="0" hangingPunct="0">
              <a:defRPr sz="3200">
                <a:solidFill>
                  <a:srgbClr val="000000"/>
                </a:solidFill>
                <a:latin typeface="News Gothic MT" pitchFamily="2" charset="0"/>
                <a:ea typeface="ヒラギノ角ゴ ProN W3" pitchFamily="2" charset="-128"/>
                <a:sym typeface="News Gothic MT" pitchFamily="2" charset="0"/>
              </a:defRPr>
            </a:lvl4pPr>
            <a:lvl5pPr marL="2057400" indent="-228600" eaLnBrk="0" hangingPunct="0">
              <a:defRPr sz="3200">
                <a:solidFill>
                  <a:srgbClr val="000000"/>
                </a:solidFill>
                <a:latin typeface="News Gothic MT" pitchFamily="2" charset="0"/>
                <a:ea typeface="ヒラギノ角ゴ ProN W3" pitchFamily="2" charset="-128"/>
                <a:sym typeface="News Gothic MT" pitchFamily="2" charset="0"/>
              </a:defRPr>
            </a:lvl5pPr>
            <a:lvl6pPr marL="2514600" indent="-228600" algn="ctr" eaLnBrk="0" fontAlgn="base" hangingPunct="0">
              <a:spcBef>
                <a:spcPct val="0"/>
              </a:spcBef>
              <a:spcAft>
                <a:spcPct val="0"/>
              </a:spcAft>
              <a:defRPr sz="3200">
                <a:solidFill>
                  <a:srgbClr val="000000"/>
                </a:solidFill>
                <a:latin typeface="News Gothic MT" pitchFamily="2" charset="0"/>
                <a:ea typeface="ヒラギノ角ゴ ProN W3" pitchFamily="2" charset="-128"/>
                <a:sym typeface="News Gothic MT" pitchFamily="2" charset="0"/>
              </a:defRPr>
            </a:lvl6pPr>
            <a:lvl7pPr marL="2971800" indent="-228600" algn="ctr" eaLnBrk="0" fontAlgn="base" hangingPunct="0">
              <a:spcBef>
                <a:spcPct val="0"/>
              </a:spcBef>
              <a:spcAft>
                <a:spcPct val="0"/>
              </a:spcAft>
              <a:defRPr sz="3200">
                <a:solidFill>
                  <a:srgbClr val="000000"/>
                </a:solidFill>
                <a:latin typeface="News Gothic MT" pitchFamily="2" charset="0"/>
                <a:ea typeface="ヒラギノ角ゴ ProN W3" pitchFamily="2" charset="-128"/>
                <a:sym typeface="News Gothic MT" pitchFamily="2" charset="0"/>
              </a:defRPr>
            </a:lvl7pPr>
            <a:lvl8pPr marL="3429000" indent="-228600" algn="ctr" eaLnBrk="0" fontAlgn="base" hangingPunct="0">
              <a:spcBef>
                <a:spcPct val="0"/>
              </a:spcBef>
              <a:spcAft>
                <a:spcPct val="0"/>
              </a:spcAft>
              <a:defRPr sz="3200">
                <a:solidFill>
                  <a:srgbClr val="000000"/>
                </a:solidFill>
                <a:latin typeface="News Gothic MT" pitchFamily="2" charset="0"/>
                <a:ea typeface="ヒラギノ角ゴ ProN W3" pitchFamily="2" charset="-128"/>
                <a:sym typeface="News Gothic MT" pitchFamily="2" charset="0"/>
              </a:defRPr>
            </a:lvl8pPr>
            <a:lvl9pPr marL="3886200" indent="-228600" algn="ctr" eaLnBrk="0" fontAlgn="base" hangingPunct="0">
              <a:spcBef>
                <a:spcPct val="0"/>
              </a:spcBef>
              <a:spcAft>
                <a:spcPct val="0"/>
              </a:spcAft>
              <a:defRPr sz="3200">
                <a:solidFill>
                  <a:srgbClr val="000000"/>
                </a:solidFill>
                <a:latin typeface="News Gothic MT" pitchFamily="2" charset="0"/>
                <a:ea typeface="ヒラギノ角ゴ ProN W3" pitchFamily="2" charset="-128"/>
                <a:sym typeface="News Gothic MT" pitchFamily="2" charset="0"/>
              </a:defRPr>
            </a:lvl9pPr>
          </a:lstStyle>
          <a:p>
            <a:pPr algn="l" eaLnBrk="1" hangingPunct="1">
              <a:spcAft>
                <a:spcPts val="600"/>
              </a:spcAft>
            </a:pPr>
            <a:r>
              <a:rPr lang="en-US" altLang="en-US" sz="2400">
                <a:solidFill>
                  <a:schemeClr val="bg1"/>
                </a:solidFill>
                <a:latin typeface="Source Sans Pro" pitchFamily="2" charset="0"/>
                <a:ea typeface="MS PGothic" panose="020B0600070205080204" pitchFamily="34" charset="-128"/>
                <a:sym typeface="Futura Book BT" panose="020B0502020204020303" pitchFamily="34" charset="0"/>
              </a:rPr>
              <a:t>Steven Magness (magness@cs, Gates 187)</a:t>
            </a:r>
          </a:p>
          <a:p>
            <a:pPr lvl="1" algn="l" eaLnBrk="1" hangingPunct="1">
              <a:buSzPct val="100000"/>
              <a:buFont typeface="Lucida Grande" pitchFamily="2" charset="0"/>
              <a:buChar char="‣"/>
            </a:pPr>
            <a:r>
              <a:rPr lang="en-US" altLang="en-US" sz="2000">
                <a:solidFill>
                  <a:schemeClr val="bg1"/>
                </a:solidFill>
                <a:latin typeface="Source Sans Pro" pitchFamily="2" charset="0"/>
                <a:ea typeface="MS PGothic" panose="020B0600070205080204" pitchFamily="34" charset="-128"/>
                <a:sym typeface="Futura Book BT" panose="020B0502020204020303" pitchFamily="34" charset="0"/>
              </a:rPr>
              <a:t>Copy codes for course materials</a:t>
            </a:r>
          </a:p>
          <a:p>
            <a:pPr lvl="1" algn="l" eaLnBrk="1" hangingPunct="1">
              <a:buSzPct val="100000"/>
              <a:buFont typeface="Lucida Grande" pitchFamily="2" charset="0"/>
              <a:buChar char="‣"/>
            </a:pPr>
            <a:r>
              <a:rPr lang="en-US" altLang="en-US" sz="2000">
                <a:solidFill>
                  <a:schemeClr val="bg1"/>
                </a:solidFill>
                <a:latin typeface="Source Sans Pro" pitchFamily="2" charset="0"/>
                <a:ea typeface="MS PGothic" panose="020B0600070205080204" pitchFamily="34" charset="-128"/>
                <a:sym typeface="Futura Book BT" panose="020B0502020204020303" pitchFamily="34" charset="0"/>
              </a:rPr>
              <a:t>Classroom reservations</a:t>
            </a:r>
          </a:p>
          <a:p>
            <a:pPr lvl="1" algn="l" eaLnBrk="1" hangingPunct="1">
              <a:buSzPct val="100000"/>
              <a:buFont typeface="Lucida Grande" pitchFamily="2" charset="0"/>
              <a:buChar char="‣"/>
            </a:pPr>
            <a:r>
              <a:rPr lang="en-US" altLang="en-US" sz="2000">
                <a:solidFill>
                  <a:schemeClr val="bg1"/>
                </a:solidFill>
                <a:latin typeface="Source Sans Pro" pitchFamily="2" charset="0"/>
                <a:ea typeface="MS PGothic" panose="020B0600070205080204" pitchFamily="34" charset="-128"/>
                <a:sym typeface="Futura Book BT" panose="020B0502020204020303" pitchFamily="34" charset="0"/>
              </a:rPr>
              <a:t>Equipment loans:</a:t>
            </a:r>
          </a:p>
          <a:p>
            <a:pPr lvl="2" algn="l" eaLnBrk="1" hangingPunct="1">
              <a:buSzPct val="100000"/>
              <a:buFont typeface="Futura Book BT" panose="020B0502020204020303" pitchFamily="34" charset="0"/>
              <a:buChar char="•"/>
            </a:pPr>
            <a:r>
              <a:rPr lang="en-US" altLang="en-US" sz="2000">
                <a:solidFill>
                  <a:schemeClr val="bg1"/>
                </a:solidFill>
                <a:latin typeface="Source Sans Pro" pitchFamily="2" charset="0"/>
                <a:ea typeface="MS PGothic" panose="020B0600070205080204" pitchFamily="34" charset="-128"/>
                <a:sym typeface="Futura Book BT" panose="020B0502020204020303" pitchFamily="34" charset="0"/>
              </a:rPr>
              <a:t>Projector, computer, TV, DVD, etc.</a:t>
            </a:r>
          </a:p>
          <a:p>
            <a:pPr lvl="2" algn="l" eaLnBrk="1" hangingPunct="1">
              <a:buSzPct val="100000"/>
              <a:buFont typeface="Futura Book BT" panose="020B0502020204020303" pitchFamily="34" charset="0"/>
              <a:buChar char="•"/>
            </a:pPr>
            <a:r>
              <a:rPr lang="en-US" altLang="en-US" sz="2000">
                <a:solidFill>
                  <a:schemeClr val="bg1"/>
                </a:solidFill>
                <a:latin typeface="Source Sans Pro" pitchFamily="2" charset="0"/>
                <a:ea typeface="MS PGothic" panose="020B0600070205080204" pitchFamily="34" charset="-128"/>
                <a:sym typeface="Futura Book BT" panose="020B0502020204020303" pitchFamily="34" charset="0"/>
              </a:rPr>
              <a:t>Provide 2 days </a:t>
            </a:r>
            <a:r>
              <a:rPr lang="en-US" altLang="ja-JP" sz="2000">
                <a:solidFill>
                  <a:schemeClr val="bg1"/>
                </a:solidFill>
                <a:latin typeface="Source Sans Pro" pitchFamily="2" charset="0"/>
                <a:sym typeface="Futura Book BT" panose="020B0502020204020303" pitchFamily="34" charset="0"/>
              </a:rPr>
              <a:t>notice</a:t>
            </a:r>
          </a:p>
          <a:p>
            <a:pPr eaLnBrk="1" hangingPunct="1">
              <a:spcBef>
                <a:spcPts val="800"/>
              </a:spcBef>
            </a:pPr>
            <a:endParaRPr lang="en-US" altLang="en-US" sz="2400">
              <a:solidFill>
                <a:schemeClr val="tx1"/>
              </a:solidFill>
              <a:latin typeface="Source Sans Pro" pitchFamily="2" charset="0"/>
              <a:sym typeface="Futura Book BT" panose="020B0502020204020303" pitchFamily="34" charset="0"/>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sym typeface="Futura Book BT" charset="0"/>
              </a:rPr>
              <a:t>CS Department</a:t>
            </a:r>
          </a:p>
        </p:txBody>
      </p:sp>
      <p:sp>
        <p:nvSpPr>
          <p:cNvPr id="96257" name="Rectangle 1"/>
          <p:cNvSpPr>
            <a:spLocks noGrp="1" noChangeArrowheads="1"/>
          </p:cNvSpPr>
          <p:nvPr>
            <p:ph idx="1"/>
          </p:nvPr>
        </p:nvSpPr>
        <p:spPr>
          <a:xfrm>
            <a:off x="1879600" y="1524000"/>
            <a:ext cx="6400800" cy="1295400"/>
          </a:xfrm>
        </p:spPr>
        <p:txBody>
          <a:bodyPr/>
          <a:lstStyle/>
          <a:p>
            <a:pPr marL="0" indent="-457200">
              <a:buFont typeface="Futura Book BT" charset="0"/>
              <a:buChar char="‣"/>
              <a:defRPr/>
            </a:pPr>
            <a:endParaRPr lang="en-US" dirty="0">
              <a:sym typeface="Futura Book BT" charset="0"/>
            </a:endParaRPr>
          </a:p>
          <a:p>
            <a:pPr marL="0" indent="0" algn="ctr">
              <a:buFont typeface="Futura Book BT" charset="0"/>
              <a:buNone/>
              <a:defRPr/>
            </a:pPr>
            <a:r>
              <a:rPr lang="en-US" dirty="0">
                <a:sym typeface="Futura Book BT" charset="0"/>
              </a:rPr>
              <a:t>Computer Science CA Mentors</a:t>
            </a:r>
          </a:p>
          <a:p>
            <a:pPr marL="0" indent="0" algn="ctr">
              <a:buFont typeface="Futura Book BT" charset="0"/>
              <a:buNone/>
              <a:defRPr/>
            </a:pPr>
            <a:r>
              <a:rPr lang="en-US" sz="2000" dirty="0">
                <a:sym typeface="Futura Book BT" charset="0"/>
              </a:rPr>
              <a:t>Teaching/organizational help, anything else!</a:t>
            </a:r>
          </a:p>
        </p:txBody>
      </p:sp>
      <p:sp>
        <p:nvSpPr>
          <p:cNvPr id="94212" name="Rectangle 5"/>
          <p:cNvSpPr>
            <a:spLocks/>
          </p:cNvSpPr>
          <p:nvPr/>
        </p:nvSpPr>
        <p:spPr bwMode="auto">
          <a:xfrm>
            <a:off x="2184400" y="6021586"/>
            <a:ext cx="278765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lvl1pPr eaLnBrk="0" hangingPunct="0">
              <a:defRPr sz="3200">
                <a:solidFill>
                  <a:srgbClr val="000000"/>
                </a:solidFill>
                <a:latin typeface="News Gothic MT" pitchFamily="2" charset="0"/>
                <a:ea typeface="ヒラギノ角ゴ ProN W3" pitchFamily="2" charset="-128"/>
                <a:sym typeface="News Gothic MT" pitchFamily="2" charset="0"/>
              </a:defRPr>
            </a:lvl1pPr>
            <a:lvl2pPr marL="742950" indent="-285750" eaLnBrk="0" hangingPunct="0">
              <a:defRPr sz="3200">
                <a:solidFill>
                  <a:srgbClr val="000000"/>
                </a:solidFill>
                <a:latin typeface="News Gothic MT" pitchFamily="2" charset="0"/>
                <a:ea typeface="ヒラギノ角ゴ ProN W3" pitchFamily="2" charset="-128"/>
                <a:sym typeface="News Gothic MT" pitchFamily="2" charset="0"/>
              </a:defRPr>
            </a:lvl2pPr>
            <a:lvl3pPr marL="1143000" indent="-228600" eaLnBrk="0" hangingPunct="0">
              <a:defRPr sz="3200">
                <a:solidFill>
                  <a:srgbClr val="000000"/>
                </a:solidFill>
                <a:latin typeface="News Gothic MT" pitchFamily="2" charset="0"/>
                <a:ea typeface="ヒラギノ角ゴ ProN W3" pitchFamily="2" charset="-128"/>
                <a:sym typeface="News Gothic MT" pitchFamily="2" charset="0"/>
              </a:defRPr>
            </a:lvl3pPr>
            <a:lvl4pPr marL="1600200" indent="-228600" eaLnBrk="0" hangingPunct="0">
              <a:defRPr sz="3200">
                <a:solidFill>
                  <a:srgbClr val="000000"/>
                </a:solidFill>
                <a:latin typeface="News Gothic MT" pitchFamily="2" charset="0"/>
                <a:ea typeface="ヒラギノ角ゴ ProN W3" pitchFamily="2" charset="-128"/>
                <a:sym typeface="News Gothic MT" pitchFamily="2" charset="0"/>
              </a:defRPr>
            </a:lvl4pPr>
            <a:lvl5pPr marL="2057400" indent="-228600" eaLnBrk="0" hangingPunct="0">
              <a:defRPr sz="3200">
                <a:solidFill>
                  <a:srgbClr val="000000"/>
                </a:solidFill>
                <a:latin typeface="News Gothic MT" pitchFamily="2" charset="0"/>
                <a:ea typeface="ヒラギノ角ゴ ProN W3" pitchFamily="2" charset="-128"/>
                <a:sym typeface="News Gothic MT" pitchFamily="2" charset="0"/>
              </a:defRPr>
            </a:lvl5pPr>
            <a:lvl6pPr marL="2514600" indent="-228600" algn="ctr" eaLnBrk="0" fontAlgn="base" hangingPunct="0">
              <a:spcBef>
                <a:spcPct val="0"/>
              </a:spcBef>
              <a:spcAft>
                <a:spcPct val="0"/>
              </a:spcAft>
              <a:defRPr sz="3200">
                <a:solidFill>
                  <a:srgbClr val="000000"/>
                </a:solidFill>
                <a:latin typeface="News Gothic MT" pitchFamily="2" charset="0"/>
                <a:ea typeface="ヒラギノ角ゴ ProN W3" pitchFamily="2" charset="-128"/>
                <a:sym typeface="News Gothic MT" pitchFamily="2" charset="0"/>
              </a:defRPr>
            </a:lvl6pPr>
            <a:lvl7pPr marL="2971800" indent="-228600" algn="ctr" eaLnBrk="0" fontAlgn="base" hangingPunct="0">
              <a:spcBef>
                <a:spcPct val="0"/>
              </a:spcBef>
              <a:spcAft>
                <a:spcPct val="0"/>
              </a:spcAft>
              <a:defRPr sz="3200">
                <a:solidFill>
                  <a:srgbClr val="000000"/>
                </a:solidFill>
                <a:latin typeface="News Gothic MT" pitchFamily="2" charset="0"/>
                <a:ea typeface="ヒラギノ角ゴ ProN W3" pitchFamily="2" charset="-128"/>
                <a:sym typeface="News Gothic MT" pitchFamily="2" charset="0"/>
              </a:defRPr>
            </a:lvl7pPr>
            <a:lvl8pPr marL="3429000" indent="-228600" algn="ctr" eaLnBrk="0" fontAlgn="base" hangingPunct="0">
              <a:spcBef>
                <a:spcPct val="0"/>
              </a:spcBef>
              <a:spcAft>
                <a:spcPct val="0"/>
              </a:spcAft>
              <a:defRPr sz="3200">
                <a:solidFill>
                  <a:srgbClr val="000000"/>
                </a:solidFill>
                <a:latin typeface="News Gothic MT" pitchFamily="2" charset="0"/>
                <a:ea typeface="ヒラギノ角ゴ ProN W3" pitchFamily="2" charset="-128"/>
                <a:sym typeface="News Gothic MT" pitchFamily="2" charset="0"/>
              </a:defRPr>
            </a:lvl8pPr>
            <a:lvl9pPr marL="3886200" indent="-228600" algn="ctr" eaLnBrk="0" fontAlgn="base" hangingPunct="0">
              <a:spcBef>
                <a:spcPct val="0"/>
              </a:spcBef>
              <a:spcAft>
                <a:spcPct val="0"/>
              </a:spcAft>
              <a:defRPr sz="3200">
                <a:solidFill>
                  <a:srgbClr val="000000"/>
                </a:solidFill>
                <a:latin typeface="News Gothic MT" pitchFamily="2" charset="0"/>
                <a:ea typeface="ヒラギノ角ゴ ProN W3" pitchFamily="2" charset="-128"/>
                <a:sym typeface="News Gothic MT" pitchFamily="2" charset="0"/>
              </a:defRPr>
            </a:lvl9pPr>
          </a:lstStyle>
          <a:p>
            <a:pPr eaLnBrk="1" hangingPunct="1"/>
            <a:r>
              <a:rPr lang="en-US" altLang="en-US" sz="2000" dirty="0">
                <a:solidFill>
                  <a:srgbClr val="FFFFFF"/>
                </a:solidFill>
                <a:latin typeface="Source Sans Pro" pitchFamily="2" charset="0"/>
                <a:ea typeface="MS PGothic" panose="020B0600070205080204" pitchFamily="34" charset="-128"/>
              </a:rPr>
              <a:t>David Hyde</a:t>
            </a:r>
          </a:p>
          <a:p>
            <a:pPr eaLnBrk="1" hangingPunct="1"/>
            <a:r>
              <a:rPr lang="en-US" altLang="en-US" sz="2000" dirty="0">
                <a:solidFill>
                  <a:srgbClr val="FFFFFF"/>
                </a:solidFill>
                <a:latin typeface="Source Sans Pro" pitchFamily="2" charset="0"/>
                <a:ea typeface="MS PGothic" panose="020B0600070205080204" pitchFamily="34" charset="-128"/>
              </a:rPr>
              <a:t>(dabh@stanford.edu)</a:t>
            </a:r>
          </a:p>
        </p:txBody>
      </p:sp>
      <p:sp>
        <p:nvSpPr>
          <p:cNvPr id="94213" name="Rectangle 6"/>
          <p:cNvSpPr>
            <a:spLocks/>
          </p:cNvSpPr>
          <p:nvPr/>
        </p:nvSpPr>
        <p:spPr bwMode="auto">
          <a:xfrm>
            <a:off x="5224545" y="6021586"/>
            <a:ext cx="260969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3200">
                <a:solidFill>
                  <a:srgbClr val="000000"/>
                </a:solidFill>
                <a:latin typeface="News Gothic MT" pitchFamily="2" charset="0"/>
                <a:ea typeface="ヒラギノ角ゴ ProN W3" pitchFamily="2" charset="-128"/>
                <a:sym typeface="News Gothic MT" pitchFamily="2" charset="0"/>
              </a:defRPr>
            </a:lvl1pPr>
            <a:lvl2pPr marL="742950" indent="-285750" eaLnBrk="0" hangingPunct="0">
              <a:defRPr sz="3200">
                <a:solidFill>
                  <a:srgbClr val="000000"/>
                </a:solidFill>
                <a:latin typeface="News Gothic MT" pitchFamily="2" charset="0"/>
                <a:ea typeface="ヒラギノ角ゴ ProN W3" pitchFamily="2" charset="-128"/>
                <a:sym typeface="News Gothic MT" pitchFamily="2" charset="0"/>
              </a:defRPr>
            </a:lvl2pPr>
            <a:lvl3pPr marL="1143000" indent="-228600" eaLnBrk="0" hangingPunct="0">
              <a:defRPr sz="3200">
                <a:solidFill>
                  <a:srgbClr val="000000"/>
                </a:solidFill>
                <a:latin typeface="News Gothic MT" pitchFamily="2" charset="0"/>
                <a:ea typeface="ヒラギノ角ゴ ProN W3" pitchFamily="2" charset="-128"/>
                <a:sym typeface="News Gothic MT" pitchFamily="2" charset="0"/>
              </a:defRPr>
            </a:lvl3pPr>
            <a:lvl4pPr marL="1600200" indent="-228600" eaLnBrk="0" hangingPunct="0">
              <a:defRPr sz="3200">
                <a:solidFill>
                  <a:srgbClr val="000000"/>
                </a:solidFill>
                <a:latin typeface="News Gothic MT" pitchFamily="2" charset="0"/>
                <a:ea typeface="ヒラギノ角ゴ ProN W3" pitchFamily="2" charset="-128"/>
                <a:sym typeface="News Gothic MT" pitchFamily="2" charset="0"/>
              </a:defRPr>
            </a:lvl4pPr>
            <a:lvl5pPr marL="2057400" indent="-228600" eaLnBrk="0" hangingPunct="0">
              <a:defRPr sz="3200">
                <a:solidFill>
                  <a:srgbClr val="000000"/>
                </a:solidFill>
                <a:latin typeface="News Gothic MT" pitchFamily="2" charset="0"/>
                <a:ea typeface="ヒラギノ角ゴ ProN W3" pitchFamily="2" charset="-128"/>
                <a:sym typeface="News Gothic MT" pitchFamily="2" charset="0"/>
              </a:defRPr>
            </a:lvl5pPr>
            <a:lvl6pPr marL="2514600" indent="-228600" algn="ctr" eaLnBrk="0" fontAlgn="base" hangingPunct="0">
              <a:spcBef>
                <a:spcPct val="0"/>
              </a:spcBef>
              <a:spcAft>
                <a:spcPct val="0"/>
              </a:spcAft>
              <a:defRPr sz="3200">
                <a:solidFill>
                  <a:srgbClr val="000000"/>
                </a:solidFill>
                <a:latin typeface="News Gothic MT" pitchFamily="2" charset="0"/>
                <a:ea typeface="ヒラギノ角ゴ ProN W3" pitchFamily="2" charset="-128"/>
                <a:sym typeface="News Gothic MT" pitchFamily="2" charset="0"/>
              </a:defRPr>
            </a:lvl6pPr>
            <a:lvl7pPr marL="2971800" indent="-228600" algn="ctr" eaLnBrk="0" fontAlgn="base" hangingPunct="0">
              <a:spcBef>
                <a:spcPct val="0"/>
              </a:spcBef>
              <a:spcAft>
                <a:spcPct val="0"/>
              </a:spcAft>
              <a:defRPr sz="3200">
                <a:solidFill>
                  <a:srgbClr val="000000"/>
                </a:solidFill>
                <a:latin typeface="News Gothic MT" pitchFamily="2" charset="0"/>
                <a:ea typeface="ヒラギノ角ゴ ProN W3" pitchFamily="2" charset="-128"/>
                <a:sym typeface="News Gothic MT" pitchFamily="2" charset="0"/>
              </a:defRPr>
            </a:lvl7pPr>
            <a:lvl8pPr marL="3429000" indent="-228600" algn="ctr" eaLnBrk="0" fontAlgn="base" hangingPunct="0">
              <a:spcBef>
                <a:spcPct val="0"/>
              </a:spcBef>
              <a:spcAft>
                <a:spcPct val="0"/>
              </a:spcAft>
              <a:defRPr sz="3200">
                <a:solidFill>
                  <a:srgbClr val="000000"/>
                </a:solidFill>
                <a:latin typeface="News Gothic MT" pitchFamily="2" charset="0"/>
                <a:ea typeface="ヒラギノ角ゴ ProN W3" pitchFamily="2" charset="-128"/>
                <a:sym typeface="News Gothic MT" pitchFamily="2" charset="0"/>
              </a:defRPr>
            </a:lvl8pPr>
            <a:lvl9pPr marL="3886200" indent="-228600" algn="ctr" eaLnBrk="0" fontAlgn="base" hangingPunct="0">
              <a:spcBef>
                <a:spcPct val="0"/>
              </a:spcBef>
              <a:spcAft>
                <a:spcPct val="0"/>
              </a:spcAft>
              <a:defRPr sz="3200">
                <a:solidFill>
                  <a:srgbClr val="000000"/>
                </a:solidFill>
                <a:latin typeface="News Gothic MT" pitchFamily="2" charset="0"/>
                <a:ea typeface="ヒラギノ角ゴ ProN W3" pitchFamily="2" charset="-128"/>
                <a:sym typeface="News Gothic MT" pitchFamily="2" charset="0"/>
              </a:defRPr>
            </a:lvl9pPr>
          </a:lstStyle>
          <a:p>
            <a:pPr eaLnBrk="1" hangingPunct="1"/>
            <a:r>
              <a:rPr lang="en-US" altLang="en-US" sz="2000" dirty="0">
                <a:solidFill>
                  <a:srgbClr val="FFFFFF"/>
                </a:solidFill>
                <a:latin typeface="Source Sans Pro" pitchFamily="2" charset="0"/>
                <a:ea typeface="MS PGothic" panose="020B0600070205080204" pitchFamily="34" charset="-128"/>
              </a:rPr>
              <a:t>Jason Riggs</a:t>
            </a:r>
          </a:p>
          <a:p>
            <a:pPr eaLnBrk="1" hangingPunct="1"/>
            <a:r>
              <a:rPr lang="en-US" altLang="en-US" sz="2000" dirty="0">
                <a:solidFill>
                  <a:srgbClr val="FFFFFF"/>
                </a:solidFill>
                <a:latin typeface="Source Sans Pro" pitchFamily="2" charset="0"/>
                <a:ea typeface="MS PGothic" panose="020B0600070205080204" pitchFamily="34" charset="-128"/>
              </a:rPr>
              <a:t>(jnriggs@stanford.edu)</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233" name="Group 3"/>
          <p:cNvGrpSpPr>
            <a:grpSpLocks/>
          </p:cNvGrpSpPr>
          <p:nvPr/>
        </p:nvGrpSpPr>
        <p:grpSpPr bwMode="auto">
          <a:xfrm>
            <a:off x="2489200" y="457200"/>
            <a:ext cx="5041900" cy="1905000"/>
            <a:chOff x="0" y="0"/>
            <a:chExt cx="3176" cy="1200"/>
          </a:xfrm>
        </p:grpSpPr>
        <p:sp>
          <p:nvSpPr>
            <p:cNvPr id="95236" name="AutoShape 1"/>
            <p:cNvSpPr>
              <a:spLocks/>
            </p:cNvSpPr>
            <p:nvPr/>
          </p:nvSpPr>
          <p:spPr bwMode="auto">
            <a:xfrm>
              <a:off x="40" y="32"/>
              <a:ext cx="3104" cy="1136"/>
            </a:xfrm>
            <a:prstGeom prst="roundRect">
              <a:avLst>
                <a:gd name="adj" fmla="val 10560"/>
              </a:avLst>
            </a:prstGeom>
            <a:solidFill>
              <a:schemeClr val="accent1"/>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3200">
                  <a:solidFill>
                    <a:srgbClr val="000000"/>
                  </a:solidFill>
                  <a:latin typeface="News Gothic MT" pitchFamily="2" charset="0"/>
                  <a:ea typeface="ヒラギノ角ゴ ProN W3" pitchFamily="2" charset="-128"/>
                  <a:sym typeface="News Gothic MT" pitchFamily="2" charset="0"/>
                </a:defRPr>
              </a:lvl1pPr>
              <a:lvl2pPr marL="742950" indent="-285750" eaLnBrk="0" hangingPunct="0">
                <a:defRPr sz="3200">
                  <a:solidFill>
                    <a:srgbClr val="000000"/>
                  </a:solidFill>
                  <a:latin typeface="News Gothic MT" pitchFamily="2" charset="0"/>
                  <a:ea typeface="ヒラギノ角ゴ ProN W3" pitchFamily="2" charset="-128"/>
                  <a:sym typeface="News Gothic MT" pitchFamily="2" charset="0"/>
                </a:defRPr>
              </a:lvl2pPr>
              <a:lvl3pPr marL="1143000" indent="-228600" eaLnBrk="0" hangingPunct="0">
                <a:defRPr sz="3200">
                  <a:solidFill>
                    <a:srgbClr val="000000"/>
                  </a:solidFill>
                  <a:latin typeface="News Gothic MT" pitchFamily="2" charset="0"/>
                  <a:ea typeface="ヒラギノ角ゴ ProN W3" pitchFamily="2" charset="-128"/>
                  <a:sym typeface="News Gothic MT" pitchFamily="2" charset="0"/>
                </a:defRPr>
              </a:lvl3pPr>
              <a:lvl4pPr marL="1600200" indent="-228600" eaLnBrk="0" hangingPunct="0">
                <a:defRPr sz="3200">
                  <a:solidFill>
                    <a:srgbClr val="000000"/>
                  </a:solidFill>
                  <a:latin typeface="News Gothic MT" pitchFamily="2" charset="0"/>
                  <a:ea typeface="ヒラギノ角ゴ ProN W3" pitchFamily="2" charset="-128"/>
                  <a:sym typeface="News Gothic MT" pitchFamily="2" charset="0"/>
                </a:defRPr>
              </a:lvl4pPr>
              <a:lvl5pPr marL="2057400" indent="-228600" eaLnBrk="0" hangingPunct="0">
                <a:defRPr sz="3200">
                  <a:solidFill>
                    <a:srgbClr val="000000"/>
                  </a:solidFill>
                  <a:latin typeface="News Gothic MT" pitchFamily="2" charset="0"/>
                  <a:ea typeface="ヒラギノ角ゴ ProN W3" pitchFamily="2" charset="-128"/>
                  <a:sym typeface="News Gothic MT" pitchFamily="2" charset="0"/>
                </a:defRPr>
              </a:lvl5pPr>
              <a:lvl6pPr marL="2514600" indent="-228600" algn="ctr" eaLnBrk="0" fontAlgn="base" hangingPunct="0">
                <a:spcBef>
                  <a:spcPct val="0"/>
                </a:spcBef>
                <a:spcAft>
                  <a:spcPct val="0"/>
                </a:spcAft>
                <a:defRPr sz="3200">
                  <a:solidFill>
                    <a:srgbClr val="000000"/>
                  </a:solidFill>
                  <a:latin typeface="News Gothic MT" pitchFamily="2" charset="0"/>
                  <a:ea typeface="ヒラギノ角ゴ ProN W3" pitchFamily="2" charset="-128"/>
                  <a:sym typeface="News Gothic MT" pitchFamily="2" charset="0"/>
                </a:defRPr>
              </a:lvl6pPr>
              <a:lvl7pPr marL="2971800" indent="-228600" algn="ctr" eaLnBrk="0" fontAlgn="base" hangingPunct="0">
                <a:spcBef>
                  <a:spcPct val="0"/>
                </a:spcBef>
                <a:spcAft>
                  <a:spcPct val="0"/>
                </a:spcAft>
                <a:defRPr sz="3200">
                  <a:solidFill>
                    <a:srgbClr val="000000"/>
                  </a:solidFill>
                  <a:latin typeface="News Gothic MT" pitchFamily="2" charset="0"/>
                  <a:ea typeface="ヒラギノ角ゴ ProN W3" pitchFamily="2" charset="-128"/>
                  <a:sym typeface="News Gothic MT" pitchFamily="2" charset="0"/>
                </a:defRPr>
              </a:lvl7pPr>
              <a:lvl8pPr marL="3429000" indent="-228600" algn="ctr" eaLnBrk="0" fontAlgn="base" hangingPunct="0">
                <a:spcBef>
                  <a:spcPct val="0"/>
                </a:spcBef>
                <a:spcAft>
                  <a:spcPct val="0"/>
                </a:spcAft>
                <a:defRPr sz="3200">
                  <a:solidFill>
                    <a:srgbClr val="000000"/>
                  </a:solidFill>
                  <a:latin typeface="News Gothic MT" pitchFamily="2" charset="0"/>
                  <a:ea typeface="ヒラギノ角ゴ ProN W3" pitchFamily="2" charset="-128"/>
                  <a:sym typeface="News Gothic MT" pitchFamily="2" charset="0"/>
                </a:defRPr>
              </a:lvl8pPr>
              <a:lvl9pPr marL="3886200" indent="-228600" algn="ctr" eaLnBrk="0" fontAlgn="base" hangingPunct="0">
                <a:spcBef>
                  <a:spcPct val="0"/>
                </a:spcBef>
                <a:spcAft>
                  <a:spcPct val="0"/>
                </a:spcAft>
                <a:defRPr sz="3200">
                  <a:solidFill>
                    <a:srgbClr val="000000"/>
                  </a:solidFill>
                  <a:latin typeface="News Gothic MT" pitchFamily="2" charset="0"/>
                  <a:ea typeface="ヒラギノ角ゴ ProN W3" pitchFamily="2" charset="-128"/>
                  <a:sym typeface="News Gothic MT" pitchFamily="2" charset="0"/>
                </a:defRPr>
              </a:lvl9pPr>
            </a:lstStyle>
            <a:p>
              <a:pPr eaLnBrk="1" hangingPunct="1"/>
              <a:endParaRPr lang="en-US" altLang="en-US"/>
            </a:p>
          </p:txBody>
        </p:sp>
        <p:pic>
          <p:nvPicPr>
            <p:cNvPr id="95237"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76"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97284" name="Rectangle 4"/>
          <p:cNvSpPr>
            <a:spLocks noGrp="1" noChangeArrowheads="1"/>
          </p:cNvSpPr>
          <p:nvPr>
            <p:ph idx="1"/>
          </p:nvPr>
        </p:nvSpPr>
        <p:spPr>
          <a:xfrm>
            <a:off x="1346200" y="1905000"/>
            <a:ext cx="7467600" cy="5181600"/>
          </a:xfrm>
        </p:spPr>
        <p:txBody>
          <a:bodyPr/>
          <a:lstStyle/>
          <a:p>
            <a:pPr marL="0" indent="-457200">
              <a:buFont typeface="Futura Book BT" charset="0"/>
              <a:buChar char="‣"/>
              <a:defRPr/>
            </a:pPr>
            <a:r>
              <a:rPr lang="en-US" dirty="0">
                <a:sym typeface="Futura Book BT" charset="0"/>
              </a:rPr>
              <a:t>Formerly the CTL - Center for Teaching &amp; Learning</a:t>
            </a:r>
          </a:p>
          <a:p>
            <a:pPr marL="457200" indent="-457200">
              <a:buFont typeface="Futura Book BT" charset="0"/>
              <a:buChar char="‣"/>
              <a:defRPr/>
            </a:pPr>
            <a:r>
              <a:rPr lang="en-US" dirty="0">
                <a:sym typeface="Futura Book BT" charset="0"/>
              </a:rPr>
              <a:t>Provides resources to promote excellence in teaching and student learning</a:t>
            </a:r>
          </a:p>
          <a:p>
            <a:pPr lvl="1">
              <a:lnSpc>
                <a:spcPct val="110000"/>
              </a:lnSpc>
              <a:spcBef>
                <a:spcPts val="0"/>
              </a:spcBef>
              <a:spcAft>
                <a:spcPts val="0"/>
              </a:spcAft>
              <a:buFont typeface="Arial"/>
              <a:buChar char="•"/>
              <a:defRPr/>
            </a:pPr>
            <a:r>
              <a:rPr lang="en-US" dirty="0">
                <a:sym typeface="Futura Book BT" charset="0"/>
              </a:rPr>
              <a:t>Classroom evaluations and videotaping</a:t>
            </a:r>
          </a:p>
          <a:p>
            <a:pPr lvl="1">
              <a:lnSpc>
                <a:spcPct val="110000"/>
              </a:lnSpc>
              <a:spcBef>
                <a:spcPts val="0"/>
              </a:spcBef>
              <a:spcAft>
                <a:spcPts val="0"/>
              </a:spcAft>
              <a:buFont typeface="Arial"/>
              <a:buChar char="•"/>
              <a:defRPr/>
            </a:pPr>
            <a:r>
              <a:rPr lang="en-US" dirty="0">
                <a:sym typeface="Futura Book BT" charset="0"/>
              </a:rPr>
              <a:t>Focused training sessions</a:t>
            </a:r>
          </a:p>
          <a:p>
            <a:pPr lvl="1">
              <a:lnSpc>
                <a:spcPct val="110000"/>
              </a:lnSpc>
              <a:spcBef>
                <a:spcPts val="0"/>
              </a:spcBef>
              <a:spcAft>
                <a:spcPts val="0"/>
              </a:spcAft>
              <a:buFont typeface="Arial"/>
              <a:buChar char="•"/>
              <a:defRPr/>
            </a:pPr>
            <a:r>
              <a:rPr lang="en-US" dirty="0">
                <a:sym typeface="Futura Book BT" charset="0"/>
              </a:rPr>
              <a:t>Teaching tips and handouts</a:t>
            </a:r>
          </a:p>
          <a:p>
            <a:pPr lvl="1">
              <a:lnSpc>
                <a:spcPct val="110000"/>
              </a:lnSpc>
              <a:spcBef>
                <a:spcPts val="0"/>
              </a:spcBef>
              <a:spcAft>
                <a:spcPts val="0"/>
              </a:spcAft>
              <a:buFont typeface="Arial"/>
              <a:buChar char="•"/>
              <a:defRPr/>
            </a:pPr>
            <a:r>
              <a:rPr lang="en-US" dirty="0">
                <a:sym typeface="Futura Book BT" charset="0"/>
              </a:rPr>
              <a:t>Lunchtime lectures and workshops</a:t>
            </a:r>
          </a:p>
          <a:p>
            <a:pPr marL="0" indent="0">
              <a:buFont typeface="Futura Book BT" charset="0"/>
              <a:buNone/>
              <a:defRPr/>
            </a:pPr>
            <a:endParaRPr lang="en-US" dirty="0">
              <a:sym typeface="Futura Book BT" charset="0"/>
            </a:endParaRPr>
          </a:p>
          <a:p>
            <a:pPr marL="0" indent="0" algn="ctr">
              <a:buFont typeface="Futura Book BT" charset="0"/>
              <a:buNone/>
              <a:defRPr/>
            </a:pPr>
            <a:r>
              <a:rPr lang="en-US" dirty="0">
                <a:solidFill>
                  <a:srgbClr val="6EA9DE"/>
                </a:solidFill>
                <a:sym typeface="Futura Book BT" charset="0"/>
              </a:rPr>
              <a:t>http://</a:t>
            </a:r>
            <a:r>
              <a:rPr lang="en-US" dirty="0" err="1">
                <a:solidFill>
                  <a:srgbClr val="6EA9DE"/>
                </a:solidFill>
                <a:sym typeface="Futura Book BT" charset="0"/>
              </a:rPr>
              <a:t>teachingcommons.stanford.edu</a:t>
            </a:r>
            <a:endParaRPr lang="en-US" dirty="0">
              <a:solidFill>
                <a:srgbClr val="6EA9DE"/>
              </a:solidFill>
              <a:sym typeface="Futura Book BT" charset="0"/>
            </a:endParaRPr>
          </a:p>
        </p:txBody>
      </p:sp>
      <p:pic>
        <p:nvPicPr>
          <p:cNvPr id="9523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800" y="609600"/>
            <a:ext cx="469582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Grp="1" noChangeArrowheads="1"/>
          </p:cNvSpPr>
          <p:nvPr>
            <p:ph type="title"/>
          </p:nvPr>
        </p:nvSpPr>
        <p:spPr/>
        <p:txBody>
          <a:bodyPr/>
          <a:lstStyle/>
          <a:p>
            <a:pPr>
              <a:defRPr/>
            </a:pPr>
            <a:r>
              <a:rPr lang="en-US">
                <a:sym typeface="Futura Book BT" charset="0"/>
              </a:rPr>
              <a:t>online - sutacs</a:t>
            </a:r>
          </a:p>
        </p:txBody>
      </p:sp>
      <p:sp>
        <p:nvSpPr>
          <p:cNvPr id="99330" name="Rectangle 2"/>
          <p:cNvSpPr>
            <a:spLocks noGrp="1" noChangeArrowheads="1"/>
          </p:cNvSpPr>
          <p:nvPr>
            <p:ph idx="1"/>
          </p:nvPr>
        </p:nvSpPr>
        <p:spPr/>
        <p:txBody>
          <a:bodyPr/>
          <a:lstStyle/>
          <a:p>
            <a:pPr marL="0" indent="-457200">
              <a:buFont typeface="Futura Book BT" charset="0"/>
              <a:buChar char="‣"/>
              <a:defRPr/>
            </a:pPr>
            <a:r>
              <a:rPr lang="en-US" dirty="0">
                <a:sym typeface="Futura Book BT" charset="0"/>
              </a:rPr>
              <a:t>Repository of useful CA information:</a:t>
            </a:r>
          </a:p>
          <a:p>
            <a:pPr marL="457200" lvl="1" indent="0" algn="ctr">
              <a:spcBef>
                <a:spcPts val="0"/>
              </a:spcBef>
              <a:spcAft>
                <a:spcPts val="0"/>
              </a:spcAft>
              <a:buFont typeface="Arial"/>
              <a:buNone/>
              <a:defRPr/>
            </a:pPr>
            <a:r>
              <a:rPr lang="en-US" dirty="0">
                <a:solidFill>
                  <a:srgbClr val="6EA9DE"/>
                </a:solidFill>
                <a:sym typeface="Futura Book BT" charset="0"/>
              </a:rPr>
              <a:t>http://</a:t>
            </a:r>
            <a:r>
              <a:rPr lang="en-US" dirty="0" err="1">
                <a:solidFill>
                  <a:srgbClr val="6EA9DE"/>
                </a:solidFill>
                <a:sym typeface="Futura Book BT" charset="0"/>
              </a:rPr>
              <a:t>sutacs.stanford.edu</a:t>
            </a:r>
            <a:endParaRPr lang="en-US" dirty="0">
              <a:solidFill>
                <a:srgbClr val="6EA9DE"/>
              </a:solidFill>
              <a:sym typeface="Futura Book BT" charset="0"/>
            </a:endParaRPr>
          </a:p>
          <a:p>
            <a:pPr marL="457200" lvl="1" indent="0" algn="ctr">
              <a:spcBef>
                <a:spcPts val="0"/>
              </a:spcBef>
              <a:spcAft>
                <a:spcPts val="0"/>
              </a:spcAft>
              <a:buFont typeface="Arial"/>
              <a:buNone/>
              <a:defRPr/>
            </a:pPr>
            <a:endParaRPr lang="en-US" dirty="0">
              <a:sym typeface="Futura Book BT" charset="0"/>
            </a:endParaRPr>
          </a:p>
          <a:p>
            <a:pPr lvl="1">
              <a:spcBef>
                <a:spcPts val="0"/>
              </a:spcBef>
              <a:spcAft>
                <a:spcPts val="0"/>
              </a:spcAft>
              <a:buFont typeface="Arial"/>
              <a:buChar char="•"/>
              <a:defRPr/>
            </a:pPr>
            <a:r>
              <a:rPr lang="en-US" dirty="0">
                <a:sym typeface="Futura Book BT" charset="0"/>
              </a:rPr>
              <a:t>New CA information (including these slides)</a:t>
            </a:r>
          </a:p>
          <a:p>
            <a:pPr lvl="1">
              <a:spcBef>
                <a:spcPts val="0"/>
              </a:spcBef>
              <a:spcAft>
                <a:spcPts val="0"/>
              </a:spcAft>
              <a:buFont typeface="Arial"/>
              <a:buChar char="•"/>
              <a:defRPr/>
            </a:pPr>
            <a:r>
              <a:rPr lang="en-US" dirty="0">
                <a:sym typeface="Futura Book BT" charset="0"/>
              </a:rPr>
              <a:t>Course Assistant information sheet</a:t>
            </a:r>
          </a:p>
          <a:p>
            <a:pPr lvl="1">
              <a:spcBef>
                <a:spcPts val="0"/>
              </a:spcBef>
              <a:spcAft>
                <a:spcPts val="0"/>
              </a:spcAft>
              <a:buFont typeface="Arial"/>
              <a:buChar char="•"/>
              <a:defRPr/>
            </a:pPr>
            <a:r>
              <a:rPr lang="en-US" dirty="0">
                <a:sym typeface="Futura Book BT" charset="0"/>
              </a:rPr>
              <a:t>Mass grading tips</a:t>
            </a:r>
          </a:p>
          <a:p>
            <a:pPr lvl="1">
              <a:spcBef>
                <a:spcPts val="0"/>
              </a:spcBef>
              <a:spcAft>
                <a:spcPts val="0"/>
              </a:spcAft>
              <a:buFont typeface="Arial"/>
              <a:buChar char="•"/>
              <a:defRPr/>
            </a:pPr>
            <a:r>
              <a:rPr lang="en-US" dirty="0">
                <a:sym typeface="Futura Book BT" charset="0"/>
              </a:rPr>
              <a:t>Links to policies and guidelines</a:t>
            </a:r>
          </a:p>
          <a:p>
            <a:pPr lvl="1">
              <a:spcBef>
                <a:spcPts val="0"/>
              </a:spcBef>
              <a:spcAft>
                <a:spcPts val="0"/>
              </a:spcAft>
              <a:buFont typeface="Arial"/>
              <a:buChar char="•"/>
              <a:defRPr/>
            </a:pPr>
            <a:endParaRPr lang="en-US" dirty="0">
              <a:sym typeface="Futura Book BT" charset="0"/>
            </a:endParaRPr>
          </a:p>
          <a:p>
            <a:pPr marL="0" indent="-457200">
              <a:buFont typeface="Futura Book BT" charset="0"/>
              <a:buChar char="‣"/>
              <a:defRPr/>
            </a:pPr>
            <a:r>
              <a:rPr lang="en-US" dirty="0">
                <a:sym typeface="Futura Book BT" charset="0"/>
              </a:rPr>
              <a:t>For quick tips, see:</a:t>
            </a:r>
          </a:p>
          <a:p>
            <a:pPr marL="457200" lvl="1" indent="0" algn="ctr">
              <a:spcBef>
                <a:spcPts val="0"/>
              </a:spcBef>
              <a:spcAft>
                <a:spcPts val="0"/>
              </a:spcAft>
              <a:buFont typeface="Arial"/>
              <a:buNone/>
              <a:defRPr/>
            </a:pPr>
            <a:r>
              <a:rPr lang="en-US" dirty="0">
                <a:solidFill>
                  <a:srgbClr val="6EA9DE"/>
                </a:solidFill>
                <a:sym typeface="Futura Book BT" charset="0"/>
              </a:rPr>
              <a:t>http://</a:t>
            </a:r>
            <a:r>
              <a:rPr lang="en-US" dirty="0" err="1">
                <a:solidFill>
                  <a:srgbClr val="6EA9DE"/>
                </a:solidFill>
                <a:sym typeface="Futura Book BT" charset="0"/>
              </a:rPr>
              <a:t>cs.stanford.edu</a:t>
            </a:r>
            <a:r>
              <a:rPr lang="en-US" dirty="0">
                <a:solidFill>
                  <a:srgbClr val="6EA9DE"/>
                </a:solidFill>
                <a:sym typeface="Futura Book BT" charset="0"/>
              </a:rPr>
              <a:t>/academics/course-assistants-</a:t>
            </a:r>
            <a:r>
              <a:rPr lang="en-US" dirty="0" err="1">
                <a:solidFill>
                  <a:srgbClr val="6EA9DE"/>
                </a:solidFill>
                <a:sym typeface="Futura Book BT" charset="0"/>
              </a:rPr>
              <a:t>cas</a:t>
            </a:r>
            <a:r>
              <a:rPr lang="en-US" dirty="0">
                <a:solidFill>
                  <a:srgbClr val="6EA9DE"/>
                </a:solidFill>
                <a:sym typeface="Futura Book BT" charset="0"/>
              </a:rPr>
              <a:t>/current-</a:t>
            </a:r>
            <a:r>
              <a:rPr lang="en-US" dirty="0" err="1">
                <a:solidFill>
                  <a:srgbClr val="6EA9DE"/>
                </a:solidFill>
                <a:sym typeface="Futura Book BT" charset="0"/>
              </a:rPr>
              <a:t>cas</a:t>
            </a:r>
            <a:endParaRPr lang="en-US" dirty="0">
              <a:solidFill>
                <a:srgbClr val="6EA9DE"/>
              </a:solidFill>
              <a:sym typeface="Futura Book BT" charset="0"/>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noGrp="1" noChangeArrowheads="1"/>
          </p:cNvSpPr>
          <p:nvPr>
            <p:ph type="title"/>
          </p:nvPr>
        </p:nvSpPr>
        <p:spPr/>
        <p:txBody>
          <a:bodyPr/>
          <a:lstStyle/>
          <a:p>
            <a:pPr>
              <a:defRPr/>
            </a:pPr>
            <a:r>
              <a:rPr lang="en-US">
                <a:sym typeface="Futura Book BT" charset="0"/>
              </a:rPr>
              <a:t>questions about resources?</a:t>
            </a:r>
          </a:p>
        </p:txBody>
      </p:sp>
      <p:sp>
        <p:nvSpPr>
          <p:cNvPr id="100354" name="Rectangle 2"/>
          <p:cNvSpPr>
            <a:spLocks noGrp="1" noChangeArrowheads="1"/>
          </p:cNvSpPr>
          <p:nvPr>
            <p:ph idx="1"/>
          </p:nvPr>
        </p:nvSpPr>
        <p:spPr>
          <a:xfrm>
            <a:off x="2565400" y="1371600"/>
            <a:ext cx="5334000" cy="5588000"/>
          </a:xfrm>
        </p:spPr>
        <p:txBody>
          <a:bodyPr/>
          <a:lstStyle/>
          <a:p>
            <a:pPr marL="0" indent="-457200">
              <a:buFont typeface="Futura Book BT" charset="0"/>
              <a:buChar char="‣"/>
              <a:defRPr/>
            </a:pPr>
            <a:r>
              <a:rPr lang="en-US" dirty="0">
                <a:sym typeface="Futura Book BT" charset="0"/>
              </a:rPr>
              <a:t>Computer Science Department</a:t>
            </a:r>
          </a:p>
          <a:p>
            <a:pPr marL="0" indent="-457200">
              <a:buFont typeface="Futura Book BT" charset="0"/>
              <a:buChar char="‣"/>
              <a:defRPr/>
            </a:pPr>
            <a:r>
              <a:rPr lang="en-US" dirty="0">
                <a:sym typeface="Futura Book BT" charset="0"/>
              </a:rPr>
              <a:t>VPTL (formerly CTL)</a:t>
            </a:r>
          </a:p>
          <a:p>
            <a:pPr marL="0" indent="-457200">
              <a:buFont typeface="Futura Book BT" charset="0"/>
              <a:buChar char="‣"/>
              <a:defRPr/>
            </a:pPr>
            <a:r>
              <a:rPr lang="en-US" dirty="0">
                <a:sym typeface="Futura Book BT" charset="0"/>
              </a:rPr>
              <a:t>SUTACS</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p:txBody>
          <a:bodyPr/>
          <a:lstStyle/>
          <a:p>
            <a:pPr>
              <a:defRPr/>
            </a:pPr>
            <a:r>
              <a:rPr lang="en-US">
                <a:sym typeface="Futura Book BT" charset="0"/>
              </a:rPr>
              <a:t>agenda</a:t>
            </a:r>
            <a:endParaRPr lang="en-US" dirty="0">
              <a:sym typeface="Futura Book BT" charset="0"/>
            </a:endParaRPr>
          </a:p>
        </p:txBody>
      </p:sp>
      <p:sp>
        <p:nvSpPr>
          <p:cNvPr id="18434" name="Rectangle 2"/>
          <p:cNvSpPr>
            <a:spLocks noGrp="1" noChangeArrowheads="1"/>
          </p:cNvSpPr>
          <p:nvPr>
            <p:ph idx="1"/>
          </p:nvPr>
        </p:nvSpPr>
        <p:spPr>
          <a:xfrm>
            <a:off x="2413000" y="1295400"/>
            <a:ext cx="5715000" cy="5588000"/>
          </a:xfrm>
        </p:spPr>
        <p:txBody>
          <a:bodyPr/>
          <a:lstStyle/>
          <a:p>
            <a:pPr marL="0" indent="-457200">
              <a:buFont typeface="Futura Book BT" charset="0"/>
              <a:buChar char="‣"/>
              <a:defRPr/>
            </a:pPr>
            <a:r>
              <a:rPr lang="en-US" dirty="0">
                <a:sym typeface="Futura Book BT" charset="0"/>
              </a:rPr>
              <a:t>University policies</a:t>
            </a:r>
          </a:p>
          <a:p>
            <a:pPr marL="0" indent="-457200">
              <a:buFont typeface="Futura Book BT" charset="0"/>
              <a:buChar char="‣"/>
              <a:defRPr/>
            </a:pPr>
            <a:r>
              <a:rPr lang="en-US" dirty="0">
                <a:sym typeface="Futura Book BT" charset="0"/>
              </a:rPr>
              <a:t>Your duties as a Course Assistant</a:t>
            </a:r>
          </a:p>
          <a:p>
            <a:pPr marL="0" indent="-457200">
              <a:buFont typeface="Futura Book BT" charset="0"/>
              <a:buChar char="‣"/>
              <a:defRPr/>
            </a:pPr>
            <a:r>
              <a:rPr lang="en-US" dirty="0">
                <a:sym typeface="Futura Book BT" charset="0"/>
              </a:rPr>
              <a:t>Effective teaching</a:t>
            </a:r>
          </a:p>
          <a:p>
            <a:pPr marL="0" indent="-457200">
              <a:buFont typeface="Futura Book BT" charset="0"/>
              <a:buChar char="‣"/>
              <a:defRPr/>
            </a:pPr>
            <a:r>
              <a:rPr lang="en-US" dirty="0">
                <a:sym typeface="Futura Book BT" charset="0"/>
              </a:rPr>
              <a:t>Additional resources</a:t>
            </a:r>
          </a:p>
          <a:p>
            <a:pPr marL="0" indent="-457200">
              <a:buFont typeface="Futura Book BT" charset="0"/>
              <a:buChar char="‣"/>
              <a:defRPr/>
            </a:pPr>
            <a:r>
              <a:rPr lang="en-US" dirty="0">
                <a:solidFill>
                  <a:srgbClr val="FF6600"/>
                </a:solidFill>
                <a:sym typeface="Futura Book BT" charset="0"/>
              </a:rPr>
              <a:t>Your questions</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idx="1"/>
          </p:nvPr>
        </p:nvSpPr>
        <p:spPr>
          <a:xfrm>
            <a:off x="3632200" y="3352800"/>
            <a:ext cx="2895600" cy="1092200"/>
          </a:xfrm>
        </p:spPr>
        <p:txBody>
          <a:bodyPr/>
          <a:lstStyle/>
          <a:p>
            <a:pPr marL="0" indent="0" algn="ctr">
              <a:buFont typeface="Futura Book BT" charset="0"/>
              <a:buNone/>
              <a:defRPr/>
            </a:pPr>
            <a:r>
              <a:rPr lang="en-US" dirty="0">
                <a:sym typeface="Futura Book BT" charset="0"/>
              </a:rPr>
              <a:t>What did we miss?</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sym typeface="Futura Book BT" charset="0"/>
              </a:rPr>
              <a:t>what makes a great CA?</a:t>
            </a:r>
          </a:p>
        </p:txBody>
      </p:sp>
      <p:sp>
        <p:nvSpPr>
          <p:cNvPr id="106497" name="Rectangle 1"/>
          <p:cNvSpPr>
            <a:spLocks noGrp="1" noChangeArrowheads="1"/>
          </p:cNvSpPr>
          <p:nvPr>
            <p:ph idx="1"/>
          </p:nvPr>
        </p:nvSpPr>
        <p:spPr>
          <a:xfrm>
            <a:off x="1727200" y="1295400"/>
            <a:ext cx="6705600" cy="5588000"/>
          </a:xfrm>
        </p:spPr>
        <p:txBody>
          <a:bodyPr/>
          <a:lstStyle/>
          <a:p>
            <a:pPr marL="0" indent="-457200"/>
            <a:r>
              <a:rPr lang="en-US" altLang="en-US">
                <a:latin typeface="Source Sans Pro" pitchFamily="2" charset="0"/>
              </a:rPr>
              <a:t>Passive Assistant</a:t>
            </a:r>
          </a:p>
          <a:p>
            <a:pPr lvl="1"/>
            <a:r>
              <a:rPr lang="en-US" altLang="en-US">
                <a:latin typeface="Source Sans Pro" pitchFamily="2" charset="0"/>
              </a:rPr>
              <a:t>Less work</a:t>
            </a:r>
          </a:p>
          <a:p>
            <a:pPr lvl="1"/>
            <a:endParaRPr lang="en-US" altLang="en-US">
              <a:latin typeface="Source Sans Pro" pitchFamily="2" charset="0"/>
            </a:endParaRPr>
          </a:p>
          <a:p>
            <a:pPr marL="0" indent="-457200"/>
            <a:r>
              <a:rPr lang="en-US" altLang="en-US">
                <a:latin typeface="Source Sans Pro" pitchFamily="2" charset="0"/>
              </a:rPr>
              <a:t>Active Partner</a:t>
            </a:r>
          </a:p>
          <a:p>
            <a:pPr lvl="1"/>
            <a:r>
              <a:rPr lang="en-US" altLang="en-US">
                <a:latin typeface="Source Sans Pro" pitchFamily="2" charset="0"/>
              </a:rPr>
              <a:t>Much more enjoyable and rewarding</a:t>
            </a:r>
          </a:p>
          <a:p>
            <a:pPr lvl="1"/>
            <a:r>
              <a:rPr lang="en-US" altLang="en-US">
                <a:latin typeface="Source Sans Pro" pitchFamily="2" charset="0"/>
              </a:rPr>
              <a:t>Establish good relationships</a:t>
            </a:r>
          </a:p>
          <a:p>
            <a:pPr lvl="1"/>
            <a:r>
              <a:rPr lang="en-US" altLang="en-US">
                <a:latin typeface="Source Sans Pro" pitchFamily="2" charset="0"/>
              </a:rPr>
              <a:t>Students prefer CAs that care</a:t>
            </a:r>
          </a:p>
          <a:p>
            <a:pPr lvl="1"/>
            <a:r>
              <a:rPr lang="en-US" altLang="en-US">
                <a:latin typeface="Source Sans Pro" pitchFamily="2" charset="0"/>
              </a:rPr>
              <a:t>Doesn‘t necessarily imply a major time sink</a:t>
            </a:r>
          </a:p>
          <a:p>
            <a:pPr lvl="1"/>
            <a:endParaRPr lang="en-US" altLang="en-US">
              <a:latin typeface="Source Sans Pro" pitchFamily="2" charset="0"/>
            </a:endParaRPr>
          </a:p>
          <a:p>
            <a:pPr marL="0" indent="-457200"/>
            <a:r>
              <a:rPr lang="en-US" altLang="en-US">
                <a:latin typeface="Source Sans Pro" pitchFamily="2" charset="0"/>
              </a:rPr>
              <a:t>Be an active partner and enjoy your time CA</a:t>
            </a:r>
            <a:r>
              <a:rPr lang="ja-JP" altLang="en-US">
                <a:latin typeface="Source Sans Pro" pitchFamily="2" charset="0"/>
              </a:rPr>
              <a:t>’</a:t>
            </a:r>
            <a:r>
              <a:rPr lang="en-US" altLang="ja-JP">
                <a:latin typeface="Source Sans Pro" pitchFamily="2" charset="0"/>
              </a:rPr>
              <a:t>ing!</a:t>
            </a:r>
            <a:endParaRPr lang="en-US" altLang="en-US">
              <a:latin typeface="Source Sans Pro" pitchFamily="2" charset="0"/>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1"/>
          <p:cNvSpPr>
            <a:spLocks noGrp="1" noChangeArrowheads="1"/>
          </p:cNvSpPr>
          <p:nvPr>
            <p:ph type="title"/>
          </p:nvPr>
        </p:nvSpPr>
        <p:spPr/>
        <p:txBody>
          <a:bodyPr/>
          <a:lstStyle/>
          <a:p>
            <a:pPr>
              <a:defRPr/>
            </a:pPr>
            <a:r>
              <a:rPr lang="en-US">
                <a:sym typeface="Futura Book BT" charset="0"/>
              </a:rPr>
              <a:t>lots more support...</a:t>
            </a:r>
          </a:p>
        </p:txBody>
      </p:sp>
      <p:sp>
        <p:nvSpPr>
          <p:cNvPr id="108546" name="Rectangle 2"/>
          <p:cNvSpPr>
            <a:spLocks noGrp="1" noChangeArrowheads="1"/>
          </p:cNvSpPr>
          <p:nvPr>
            <p:ph idx="1"/>
          </p:nvPr>
        </p:nvSpPr>
        <p:spPr>
          <a:xfrm>
            <a:off x="2184400" y="1295400"/>
            <a:ext cx="5943600" cy="5588000"/>
          </a:xfrm>
        </p:spPr>
        <p:txBody>
          <a:bodyPr/>
          <a:lstStyle/>
          <a:p>
            <a:pPr marL="0" indent="-457200">
              <a:buFont typeface="Futura Book BT" charset="0"/>
              <a:buChar char="‣"/>
              <a:defRPr/>
            </a:pPr>
            <a:r>
              <a:rPr lang="en-US" dirty="0">
                <a:sym typeface="Futura Book BT" charset="0"/>
              </a:rPr>
              <a:t>Use your resources! </a:t>
            </a:r>
          </a:p>
          <a:p>
            <a:pPr lvl="1">
              <a:spcBef>
                <a:spcPts val="0"/>
              </a:spcBef>
              <a:spcAft>
                <a:spcPts val="0"/>
              </a:spcAft>
              <a:buFont typeface="Arial"/>
              <a:buChar char="•"/>
              <a:defRPr/>
            </a:pPr>
            <a:r>
              <a:rPr lang="en-US" dirty="0">
                <a:sym typeface="Futura Book BT" charset="0"/>
              </a:rPr>
              <a:t>VPTL (workshops &amp; teaching feedback)</a:t>
            </a:r>
          </a:p>
          <a:p>
            <a:pPr lvl="1">
              <a:spcBef>
                <a:spcPts val="0"/>
              </a:spcBef>
              <a:spcAft>
                <a:spcPts val="0"/>
              </a:spcAft>
              <a:buFont typeface="Arial"/>
              <a:buChar char="•"/>
              <a:defRPr/>
            </a:pPr>
            <a:r>
              <a:rPr lang="en-US" dirty="0">
                <a:sym typeface="Futura Book BT" charset="0"/>
              </a:rPr>
              <a:t>Mentors in Teaching - </a:t>
            </a:r>
            <a:r>
              <a:rPr lang="en-US" dirty="0" err="1">
                <a:sym typeface="Futura Book BT" charset="0"/>
              </a:rPr>
              <a:t>MinT</a:t>
            </a:r>
            <a:r>
              <a:rPr lang="en-US" dirty="0">
                <a:sym typeface="Futura Book BT" charset="0"/>
              </a:rPr>
              <a:t> - Program</a:t>
            </a:r>
          </a:p>
          <a:p>
            <a:pPr lvl="1">
              <a:spcBef>
                <a:spcPts val="0"/>
              </a:spcBef>
              <a:spcAft>
                <a:spcPts val="0"/>
              </a:spcAft>
              <a:buFont typeface="Arial"/>
              <a:buChar char="•"/>
              <a:defRPr/>
            </a:pPr>
            <a:r>
              <a:rPr lang="en-US" dirty="0">
                <a:sym typeface="Futura Book BT" charset="0"/>
              </a:rPr>
              <a:t>Professors &amp; other CAs</a:t>
            </a:r>
          </a:p>
          <a:p>
            <a:pPr marL="0" indent="-457200">
              <a:buFont typeface="Futura Book BT" charset="0"/>
              <a:buChar char="‣"/>
              <a:defRPr/>
            </a:pPr>
            <a:endParaRPr lang="en-US" dirty="0">
              <a:sym typeface="Futura Book BT" charset="0"/>
            </a:endParaRPr>
          </a:p>
          <a:p>
            <a:pPr marL="0" indent="-457200">
              <a:buFont typeface="Futura Book BT" charset="0"/>
              <a:buChar char="‣"/>
              <a:defRPr/>
            </a:pPr>
            <a:r>
              <a:rPr lang="en-US" dirty="0">
                <a:sym typeface="Futura Book BT" charset="0"/>
              </a:rPr>
              <a:t>Further mentoring...</a:t>
            </a:r>
          </a:p>
          <a:p>
            <a:pPr lvl="1">
              <a:spcBef>
                <a:spcPts val="0"/>
              </a:spcBef>
              <a:spcAft>
                <a:spcPts val="0"/>
              </a:spcAft>
              <a:buFont typeface="Arial"/>
              <a:buChar char="•"/>
              <a:defRPr/>
            </a:pPr>
            <a:r>
              <a:rPr lang="en-US" dirty="0">
                <a:sym typeface="Futura Book BT" charset="0"/>
              </a:rPr>
              <a:t>Coffee/tea, one-on-one meetings, groups, ... </a:t>
            </a:r>
          </a:p>
          <a:p>
            <a:pPr lvl="1">
              <a:spcBef>
                <a:spcPts val="0"/>
              </a:spcBef>
              <a:spcAft>
                <a:spcPts val="0"/>
              </a:spcAft>
              <a:buFont typeface="Arial"/>
              <a:buChar char="•"/>
              <a:defRPr/>
            </a:pPr>
            <a:r>
              <a:rPr lang="en-US" dirty="0">
                <a:sym typeface="Futura Book BT" charset="0"/>
              </a:rPr>
              <a:t>Ideas?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p:txBody>
          <a:bodyPr/>
          <a:lstStyle/>
          <a:p>
            <a:pPr>
              <a:defRPr/>
            </a:pPr>
            <a:r>
              <a:rPr lang="en-US">
                <a:sym typeface="Futura Book BT" charset="0"/>
              </a:rPr>
              <a:t>honor code</a:t>
            </a:r>
          </a:p>
        </p:txBody>
      </p:sp>
      <p:sp>
        <p:nvSpPr>
          <p:cNvPr id="26626" name="Rectangle 2"/>
          <p:cNvSpPr>
            <a:spLocks noGrp="1" noChangeArrowheads="1"/>
          </p:cNvSpPr>
          <p:nvPr>
            <p:ph idx="1"/>
          </p:nvPr>
        </p:nvSpPr>
        <p:spPr>
          <a:xfrm>
            <a:off x="584200" y="1295400"/>
            <a:ext cx="9144000" cy="5588000"/>
          </a:xfrm>
        </p:spPr>
        <p:txBody>
          <a:bodyPr/>
          <a:lstStyle/>
          <a:p>
            <a:pPr marL="0" indent="-457200">
              <a:buFont typeface="Futura Book BT" charset="0"/>
              <a:buChar char="‣"/>
              <a:defRPr/>
            </a:pPr>
            <a:r>
              <a:rPr lang="en-US" dirty="0">
                <a:sym typeface="Futura Book BT" charset="0"/>
              </a:rPr>
              <a:t>Agreed to by every student and faculty member</a:t>
            </a:r>
          </a:p>
          <a:p>
            <a:pPr lvl="1">
              <a:spcBef>
                <a:spcPts val="0"/>
              </a:spcBef>
              <a:spcAft>
                <a:spcPts val="0"/>
              </a:spcAft>
              <a:buFont typeface="Arial"/>
              <a:buChar char="•"/>
              <a:defRPr/>
            </a:pPr>
            <a:r>
              <a:rPr lang="en-US" dirty="0">
                <a:sym typeface="Futura Book BT" charset="0"/>
                <a:hlinkClick r:id="rId2"/>
              </a:rPr>
              <a:t>https://communitystandards.stanford.edu/</a:t>
            </a:r>
            <a:endParaRPr lang="en-US" dirty="0">
              <a:sym typeface="Futura Book BT" charset="0"/>
            </a:endParaRPr>
          </a:p>
          <a:p>
            <a:pPr marL="0" indent="-457200">
              <a:buFont typeface="Futura Book BT" charset="0"/>
              <a:buChar char="‣"/>
              <a:defRPr/>
            </a:pPr>
            <a:endParaRPr lang="en-US" dirty="0">
              <a:sym typeface="Futura Book BT" charset="0"/>
            </a:endParaRPr>
          </a:p>
          <a:p>
            <a:pPr marL="0" indent="-457200">
              <a:buFont typeface="Futura Book BT" charset="0"/>
              <a:buChar char="‣"/>
              <a:defRPr/>
            </a:pPr>
            <a:r>
              <a:rPr lang="en-US" dirty="0">
                <a:sym typeface="Futura Book BT" charset="0"/>
              </a:rPr>
              <a:t>Computer Science Honor Code</a:t>
            </a:r>
          </a:p>
          <a:p>
            <a:pPr lvl="1">
              <a:spcBef>
                <a:spcPts val="0"/>
              </a:spcBef>
              <a:spcAft>
                <a:spcPts val="0"/>
              </a:spcAft>
              <a:buFont typeface="Arial"/>
              <a:buChar char="•"/>
              <a:defRPr/>
            </a:pPr>
            <a:r>
              <a:rPr lang="en-US" dirty="0">
                <a:sym typeface="Futura Book BT" charset="0"/>
                <a:hlinkClick r:id="rId3"/>
              </a:rPr>
              <a:t>http://csmajor.stanford.edu/HonorCode.shtml</a:t>
            </a:r>
            <a:endParaRPr lang="en-US" dirty="0">
              <a:sym typeface="Futura Book BT" charset="0"/>
            </a:endParaRPr>
          </a:p>
          <a:p>
            <a:pPr lvl="1">
              <a:spcBef>
                <a:spcPts val="0"/>
              </a:spcBef>
              <a:spcAft>
                <a:spcPts val="0"/>
              </a:spcAft>
              <a:buFont typeface="Arial"/>
              <a:buChar char="•"/>
              <a:defRPr/>
            </a:pPr>
            <a:r>
              <a:rPr lang="en-US" dirty="0">
                <a:sym typeface="Futura Book BT" charset="0"/>
                <a:hlinkClick r:id="rId4"/>
              </a:rPr>
              <a:t>http://stanfordvideo.stanford.edu/stream/oja/hc-computer_science.html</a:t>
            </a:r>
            <a:endParaRPr lang="en-US" dirty="0">
              <a:sym typeface="Futura Book BT" charset="0"/>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1"/>
          <p:cNvSpPr>
            <a:spLocks noGrp="1" noChangeArrowheads="1"/>
          </p:cNvSpPr>
          <p:nvPr>
            <p:ph idx="1"/>
          </p:nvPr>
        </p:nvSpPr>
        <p:spPr>
          <a:xfrm>
            <a:off x="736600" y="990600"/>
            <a:ext cx="9067800" cy="5588000"/>
          </a:xfrm>
        </p:spPr>
        <p:txBody>
          <a:bodyPr/>
          <a:lstStyle/>
          <a:p>
            <a:pPr marL="0" indent="0">
              <a:buFont typeface="Futura Book BT" charset="0"/>
              <a:buNone/>
              <a:defRPr/>
            </a:pPr>
            <a:r>
              <a:rPr lang="en-US" dirty="0">
                <a:sym typeface="Futura Book BT" charset="0"/>
              </a:rPr>
              <a:t>Homework: </a:t>
            </a:r>
          </a:p>
          <a:p>
            <a:pPr marL="0" indent="0">
              <a:buFont typeface="Futura Book BT" charset="0"/>
              <a:buNone/>
              <a:defRPr/>
            </a:pPr>
            <a:endParaRPr lang="en-US" dirty="0">
              <a:sym typeface="Futura Book BT" charset="0"/>
            </a:endParaRPr>
          </a:p>
          <a:p>
            <a:pPr lvl="1">
              <a:spcBef>
                <a:spcPts val="0"/>
              </a:spcBef>
              <a:spcAft>
                <a:spcPts val="0"/>
              </a:spcAft>
              <a:buFont typeface="Arial"/>
              <a:buChar char="•"/>
              <a:defRPr/>
            </a:pPr>
            <a:r>
              <a:rPr lang="en-US" dirty="0">
                <a:sym typeface="Futura Book BT" charset="0"/>
              </a:rPr>
              <a:t>Get prepared - talk to your prof &amp; fellow CAs, course website, schedule staff meetings, ... </a:t>
            </a:r>
          </a:p>
          <a:p>
            <a:pPr marL="457200" lvl="1" indent="0">
              <a:spcBef>
                <a:spcPts val="0"/>
              </a:spcBef>
              <a:spcAft>
                <a:spcPts val="0"/>
              </a:spcAft>
              <a:buFont typeface="Arial"/>
              <a:buNone/>
              <a:defRPr/>
            </a:pPr>
            <a:endParaRPr lang="en-US" dirty="0">
              <a:sym typeface="Futura Book BT" charset="0"/>
            </a:endParaRPr>
          </a:p>
          <a:p>
            <a:pPr lvl="1">
              <a:spcBef>
                <a:spcPts val="0"/>
              </a:spcBef>
              <a:spcAft>
                <a:spcPts val="0"/>
              </a:spcAft>
              <a:buFont typeface="Arial"/>
              <a:buChar char="•"/>
              <a:defRPr/>
            </a:pPr>
            <a:r>
              <a:rPr lang="en-US" dirty="0">
                <a:sym typeface="Futura Book BT" charset="0"/>
              </a:rPr>
              <a:t>Check out CS TAs website:</a:t>
            </a:r>
          </a:p>
          <a:p>
            <a:pPr lvl="3">
              <a:buFont typeface="Futura Book BT" charset="0"/>
              <a:buChar char="•"/>
              <a:defRPr/>
            </a:pPr>
            <a:r>
              <a:rPr lang="en-US" dirty="0">
                <a:solidFill>
                  <a:srgbClr val="6EA9DE"/>
                </a:solidFill>
                <a:sym typeface="Futura Book BT" charset="0"/>
              </a:rPr>
              <a:t>http://</a:t>
            </a:r>
            <a:r>
              <a:rPr lang="en-US" dirty="0" err="1">
                <a:solidFill>
                  <a:srgbClr val="6EA9DE"/>
                </a:solidFill>
                <a:sym typeface="Futura Book BT" charset="0"/>
              </a:rPr>
              <a:t>sutacs.stanford.edu</a:t>
            </a:r>
            <a:endParaRPr lang="en-US" dirty="0">
              <a:solidFill>
                <a:srgbClr val="6EA9DE"/>
              </a:solidFill>
              <a:sym typeface="Futura Book BT" charset="0"/>
            </a:endParaRPr>
          </a:p>
          <a:p>
            <a:pPr lvl="3">
              <a:buFont typeface="Futura Book BT" charset="0"/>
              <a:buChar char="•"/>
              <a:defRPr/>
            </a:pPr>
            <a:r>
              <a:rPr lang="en-US" dirty="0">
                <a:solidFill>
                  <a:srgbClr val="6EA9DE"/>
                </a:solidFill>
                <a:sym typeface="Futura Book BT" charset="0"/>
              </a:rPr>
              <a:t>http://</a:t>
            </a:r>
            <a:r>
              <a:rPr lang="en-US" dirty="0" err="1">
                <a:solidFill>
                  <a:srgbClr val="6EA9DE"/>
                </a:solidFill>
                <a:sym typeface="Futura Book BT" charset="0"/>
              </a:rPr>
              <a:t>cs.stanford.edu</a:t>
            </a:r>
            <a:r>
              <a:rPr lang="en-US" dirty="0">
                <a:solidFill>
                  <a:srgbClr val="6EA9DE"/>
                </a:solidFill>
                <a:sym typeface="Futura Book BT" charset="0"/>
              </a:rPr>
              <a:t>/academics/course-assistants-</a:t>
            </a:r>
            <a:r>
              <a:rPr lang="en-US" dirty="0" err="1">
                <a:solidFill>
                  <a:srgbClr val="6EA9DE"/>
                </a:solidFill>
                <a:sym typeface="Futura Book BT" charset="0"/>
              </a:rPr>
              <a:t>cas</a:t>
            </a:r>
            <a:r>
              <a:rPr lang="en-US" dirty="0">
                <a:solidFill>
                  <a:srgbClr val="6EA9DE"/>
                </a:solidFill>
                <a:sym typeface="Futura Book BT" charset="0"/>
              </a:rPr>
              <a:t>/current-</a:t>
            </a:r>
            <a:r>
              <a:rPr lang="en-US" dirty="0" err="1">
                <a:solidFill>
                  <a:srgbClr val="6EA9DE"/>
                </a:solidFill>
                <a:sym typeface="Futura Book BT" charset="0"/>
              </a:rPr>
              <a:t>cas</a:t>
            </a:r>
            <a:endParaRPr lang="en-US" dirty="0">
              <a:solidFill>
                <a:srgbClr val="6EA9DE"/>
              </a:solidFill>
              <a:sym typeface="Futura Book BT" charset="0"/>
            </a:endParaRPr>
          </a:p>
          <a:p>
            <a:pPr lvl="1">
              <a:spcBef>
                <a:spcPts val="0"/>
              </a:spcBef>
              <a:spcAft>
                <a:spcPts val="0"/>
              </a:spcAft>
              <a:buFont typeface="Arial"/>
              <a:buChar char="•"/>
              <a:defRPr/>
            </a:pPr>
            <a:endParaRPr lang="en-US" dirty="0">
              <a:solidFill>
                <a:srgbClr val="6EA9DE"/>
              </a:solidFill>
              <a:sym typeface="Futura Book BT" charset="0"/>
            </a:endParaRPr>
          </a:p>
          <a:p>
            <a:pPr lvl="1">
              <a:spcBef>
                <a:spcPts val="0"/>
              </a:spcBef>
              <a:spcAft>
                <a:spcPts val="0"/>
              </a:spcAft>
              <a:buFont typeface="Arial"/>
              <a:buChar char="•"/>
              <a:defRPr/>
            </a:pPr>
            <a:r>
              <a:rPr lang="en-US" dirty="0">
                <a:sym typeface="Futura Book BT" charset="0"/>
              </a:rPr>
              <a:t>Check out the VPTL resources website:</a:t>
            </a:r>
          </a:p>
          <a:p>
            <a:pPr lvl="3">
              <a:buFont typeface="Futura Book BT" charset="0"/>
              <a:buChar char="•"/>
              <a:defRPr/>
            </a:pPr>
            <a:r>
              <a:rPr lang="en-US" dirty="0">
                <a:solidFill>
                  <a:srgbClr val="6EA9DE"/>
                </a:solidFill>
                <a:sym typeface="Futura Book BT" charset="0"/>
              </a:rPr>
              <a:t>https://</a:t>
            </a:r>
            <a:r>
              <a:rPr lang="en-US" dirty="0" err="1">
                <a:solidFill>
                  <a:srgbClr val="6EA9DE"/>
                </a:solidFill>
                <a:sym typeface="Futura Book BT" charset="0"/>
              </a:rPr>
              <a:t>teachingcommons.stanford.edu</a:t>
            </a:r>
            <a:r>
              <a:rPr lang="en-US" dirty="0">
                <a:solidFill>
                  <a:srgbClr val="6EA9DE"/>
                </a:solidFill>
                <a:sym typeface="Futura Book BT" charset="0"/>
              </a:rPr>
              <a:t>/</a:t>
            </a:r>
          </a:p>
          <a:p>
            <a:pPr lvl="3">
              <a:buFont typeface="Futura Book BT" charset="0"/>
              <a:buChar char="•"/>
              <a:defRPr/>
            </a:pPr>
            <a:endParaRPr lang="en-US" dirty="0">
              <a:solidFill>
                <a:srgbClr val="6EA9DE"/>
              </a:solidFill>
              <a:sym typeface="Futura Book BT" charset="0"/>
            </a:endParaRPr>
          </a:p>
          <a:p>
            <a:pPr lvl="1">
              <a:spcBef>
                <a:spcPts val="0"/>
              </a:spcBef>
              <a:spcAft>
                <a:spcPts val="0"/>
              </a:spcAft>
              <a:buFont typeface="Arial"/>
              <a:buChar char="•"/>
              <a:defRPr/>
            </a:pPr>
            <a:r>
              <a:rPr lang="en-US" dirty="0">
                <a:sym typeface="Futura Book BT" charset="0"/>
              </a:rPr>
              <a:t>Have fun!</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p:txBody>
          <a:bodyPr/>
          <a:lstStyle/>
          <a:p>
            <a:pPr>
              <a:defRPr/>
            </a:pPr>
            <a:r>
              <a:rPr lang="en-US" dirty="0" err="1">
                <a:sym typeface="Futura Book BT" charset="0"/>
              </a:rPr>
              <a:t>cs</a:t>
            </a:r>
            <a:r>
              <a:rPr lang="en-US" dirty="0">
                <a:sym typeface="Futura Book BT" charset="0"/>
              </a:rPr>
              <a:t> </a:t>
            </a:r>
            <a:r>
              <a:rPr lang="en-US" dirty="0" err="1">
                <a:sym typeface="Futura Book BT" charset="0"/>
              </a:rPr>
              <a:t>dept</a:t>
            </a:r>
            <a:r>
              <a:rPr lang="en-US" dirty="0">
                <a:sym typeface="Futura Book BT" charset="0"/>
              </a:rPr>
              <a:t> honor code</a:t>
            </a:r>
          </a:p>
        </p:txBody>
      </p:sp>
      <p:sp>
        <p:nvSpPr>
          <p:cNvPr id="27650" name="Rectangle 2"/>
          <p:cNvSpPr>
            <a:spLocks noGrp="1" noChangeArrowheads="1"/>
          </p:cNvSpPr>
          <p:nvPr>
            <p:ph idx="1"/>
          </p:nvPr>
        </p:nvSpPr>
        <p:spPr/>
        <p:txBody>
          <a:bodyPr/>
          <a:lstStyle/>
          <a:p>
            <a:pPr marL="0" indent="0" algn="ctr">
              <a:lnSpc>
                <a:spcPct val="150000"/>
              </a:lnSpc>
              <a:spcBef>
                <a:spcPct val="0"/>
              </a:spcBef>
              <a:spcAft>
                <a:spcPct val="0"/>
              </a:spcAft>
              <a:buFont typeface="Futura Book BT" panose="020B0502020204020303" pitchFamily="34" charset="0"/>
              <a:buNone/>
            </a:pPr>
            <a:r>
              <a:rPr lang="ja-JP" altLang="en-US" i="1">
                <a:latin typeface="Source Sans Pro" pitchFamily="2" charset="0"/>
              </a:rPr>
              <a:t>“</a:t>
            </a:r>
            <a:r>
              <a:rPr lang="en-US" altLang="ja-JP" i="1">
                <a:latin typeface="Source Sans Pro" pitchFamily="2" charset="0"/>
              </a:rPr>
              <a:t>In computer science courses, it is usually appropriate to ask </a:t>
            </a:r>
          </a:p>
          <a:p>
            <a:pPr marL="0" indent="0" algn="ctr">
              <a:lnSpc>
                <a:spcPct val="150000"/>
              </a:lnSpc>
              <a:spcBef>
                <a:spcPct val="0"/>
              </a:spcBef>
              <a:spcAft>
                <a:spcPct val="0"/>
              </a:spcAft>
              <a:buFont typeface="Futura Book BT" panose="020B0502020204020303" pitchFamily="34" charset="0"/>
              <a:buNone/>
            </a:pPr>
            <a:r>
              <a:rPr lang="en-US" altLang="en-US" i="1">
                <a:latin typeface="Source Sans Pro" pitchFamily="2" charset="0"/>
              </a:rPr>
              <a:t>others... for hints and debugging help or to talk generally </a:t>
            </a:r>
          </a:p>
          <a:p>
            <a:pPr marL="0" indent="0" algn="ctr">
              <a:lnSpc>
                <a:spcPct val="150000"/>
              </a:lnSpc>
              <a:spcBef>
                <a:spcPct val="0"/>
              </a:spcBef>
              <a:spcAft>
                <a:spcPct val="0"/>
              </a:spcAft>
              <a:buFont typeface="Futura Book BT" panose="020B0502020204020303" pitchFamily="34" charset="0"/>
              <a:buNone/>
            </a:pPr>
            <a:r>
              <a:rPr lang="en-US" altLang="en-US" i="1">
                <a:latin typeface="Source Sans Pro" pitchFamily="2" charset="0"/>
              </a:rPr>
              <a:t>about problem-solving strategies and program structure. </a:t>
            </a:r>
          </a:p>
          <a:p>
            <a:pPr marL="0" indent="0" algn="ctr">
              <a:lnSpc>
                <a:spcPct val="150000"/>
              </a:lnSpc>
              <a:spcBef>
                <a:spcPct val="0"/>
              </a:spcBef>
              <a:spcAft>
                <a:spcPct val="0"/>
              </a:spcAft>
              <a:buFont typeface="Futura Book BT" panose="020B0502020204020303" pitchFamily="34" charset="0"/>
              <a:buNone/>
            </a:pPr>
            <a:endParaRPr lang="en-US" altLang="en-US" i="1">
              <a:latin typeface="Source Sans Pro" pitchFamily="2" charset="0"/>
            </a:endParaRPr>
          </a:p>
          <a:p>
            <a:pPr marL="0" indent="0" algn="ctr">
              <a:lnSpc>
                <a:spcPct val="150000"/>
              </a:lnSpc>
              <a:spcBef>
                <a:spcPct val="0"/>
              </a:spcBef>
              <a:spcAft>
                <a:spcPct val="0"/>
              </a:spcAft>
              <a:buFont typeface="Futura Book BT" panose="020B0502020204020303" pitchFamily="34" charset="0"/>
              <a:buNone/>
            </a:pPr>
            <a:r>
              <a:rPr lang="en-US" altLang="en-US" i="1">
                <a:latin typeface="Source Sans Pro" pitchFamily="2" charset="0"/>
              </a:rPr>
              <a:t>In fact, students are strongly encouraged to </a:t>
            </a:r>
          </a:p>
          <a:p>
            <a:pPr marL="0" indent="0" algn="ctr">
              <a:lnSpc>
                <a:spcPct val="150000"/>
              </a:lnSpc>
              <a:spcBef>
                <a:spcPct val="0"/>
              </a:spcBef>
              <a:spcAft>
                <a:spcPct val="0"/>
              </a:spcAft>
              <a:buFont typeface="Futura Book BT" panose="020B0502020204020303" pitchFamily="34" charset="0"/>
              <a:buNone/>
            </a:pPr>
            <a:r>
              <a:rPr lang="en-US" altLang="en-US" i="1">
                <a:latin typeface="Source Sans Pro" pitchFamily="2" charset="0"/>
              </a:rPr>
              <a:t>seek such assistance when needing it.</a:t>
            </a:r>
            <a:r>
              <a:rPr lang="ja-JP" altLang="en-US" i="1">
                <a:latin typeface="Source Sans Pro" pitchFamily="2" charset="0"/>
              </a:rPr>
              <a:t>”</a:t>
            </a:r>
            <a:endParaRPr lang="en-US" altLang="en-US" i="1">
              <a:latin typeface="Source Sans Pro" pitchFamily="2"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err="1">
                <a:sym typeface="Futura Book BT" charset="0"/>
              </a:rPr>
              <a:t>cs</a:t>
            </a:r>
            <a:r>
              <a:rPr lang="en-US" dirty="0">
                <a:sym typeface="Futura Book BT" charset="0"/>
              </a:rPr>
              <a:t> </a:t>
            </a:r>
            <a:r>
              <a:rPr lang="en-US" dirty="0" err="1">
                <a:sym typeface="Futura Book BT" charset="0"/>
              </a:rPr>
              <a:t>dept</a:t>
            </a:r>
            <a:r>
              <a:rPr lang="en-US" dirty="0">
                <a:sym typeface="Futura Book BT" charset="0"/>
              </a:rPr>
              <a:t> honor code</a:t>
            </a:r>
          </a:p>
        </p:txBody>
      </p:sp>
      <p:sp>
        <p:nvSpPr>
          <p:cNvPr id="29697" name="Rectangle 1"/>
          <p:cNvSpPr>
            <a:spLocks noGrp="1" noChangeArrowheads="1"/>
          </p:cNvSpPr>
          <p:nvPr>
            <p:ph idx="1"/>
          </p:nvPr>
        </p:nvSpPr>
        <p:spPr>
          <a:xfrm>
            <a:off x="1346200" y="1371600"/>
            <a:ext cx="7192963" cy="5588000"/>
          </a:xfrm>
        </p:spPr>
        <p:txBody>
          <a:bodyPr/>
          <a:lstStyle/>
          <a:p>
            <a:pPr marL="0" indent="-457200">
              <a:buFont typeface="Futura Book BT" charset="0"/>
              <a:buChar char="‣"/>
              <a:defRPr/>
            </a:pPr>
            <a:r>
              <a:rPr lang="en-US" dirty="0">
                <a:sym typeface="Futura Book BT" charset="0"/>
              </a:rPr>
              <a:t>Guidelines for students:</a:t>
            </a:r>
          </a:p>
          <a:p>
            <a:pPr lvl="1">
              <a:spcBef>
                <a:spcPts val="0"/>
              </a:spcBef>
              <a:spcAft>
                <a:spcPts val="0"/>
              </a:spcAft>
              <a:buFont typeface="Arial"/>
              <a:buChar char="•"/>
              <a:defRPr/>
            </a:pPr>
            <a:r>
              <a:rPr lang="en-US" dirty="0">
                <a:sym typeface="Futura Book BT" charset="0"/>
              </a:rPr>
              <a:t>Indicate on your submission any assistance you received</a:t>
            </a:r>
          </a:p>
          <a:p>
            <a:pPr lvl="1">
              <a:spcBef>
                <a:spcPts val="0"/>
              </a:spcBef>
              <a:spcAft>
                <a:spcPts val="0"/>
              </a:spcAft>
              <a:buFont typeface="Arial"/>
              <a:buChar char="•"/>
              <a:defRPr/>
            </a:pPr>
            <a:r>
              <a:rPr lang="en-US" dirty="0">
                <a:sym typeface="Futura Book BT" charset="0"/>
              </a:rPr>
              <a:t>Never share actual code with others</a:t>
            </a:r>
          </a:p>
          <a:p>
            <a:pPr lvl="1">
              <a:spcBef>
                <a:spcPts val="0"/>
              </a:spcBef>
              <a:spcAft>
                <a:spcPts val="0"/>
              </a:spcAft>
              <a:buFont typeface="Arial"/>
              <a:buChar char="•"/>
              <a:defRPr/>
            </a:pPr>
            <a:r>
              <a:rPr lang="en-US" dirty="0">
                <a:sym typeface="Futura Book BT" charset="0"/>
              </a:rPr>
              <a:t>Do not look at solutions/code from previous years</a:t>
            </a:r>
          </a:p>
          <a:p>
            <a:pPr lvl="1">
              <a:spcBef>
                <a:spcPts val="0"/>
              </a:spcBef>
              <a:spcAft>
                <a:spcPts val="0"/>
              </a:spcAft>
              <a:buFont typeface="Arial"/>
              <a:buChar char="•"/>
              <a:defRPr/>
            </a:pPr>
            <a:r>
              <a:rPr lang="en-US" dirty="0">
                <a:sym typeface="Futura Book BT" charset="0"/>
              </a:rPr>
              <a:t>Be prepared to explain any program code you submit</a:t>
            </a:r>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Bullets">
  <a:themeElements>
    <a:clrScheme name="Stanford Official">
      <a:dk1>
        <a:srgbClr val="3C3E41"/>
      </a:dk1>
      <a:lt1>
        <a:srgbClr val="FFFFFF"/>
      </a:lt1>
      <a:dk2>
        <a:srgbClr val="000000"/>
      </a:dk2>
      <a:lt2>
        <a:srgbClr val="780710"/>
      </a:lt2>
      <a:accent1>
        <a:srgbClr val="780710"/>
      </a:accent1>
      <a:accent2>
        <a:srgbClr val="3C3E41"/>
      </a:accent2>
      <a:accent3>
        <a:srgbClr val="792B17"/>
      </a:accent3>
      <a:accent4>
        <a:srgbClr val="4B2325"/>
      </a:accent4>
      <a:accent5>
        <a:srgbClr val="154C42"/>
      </a:accent5>
      <a:accent6>
        <a:srgbClr val="073E49"/>
      </a:accent6>
      <a:hlink>
        <a:srgbClr val="E26E22"/>
      </a:hlink>
      <a:folHlink>
        <a:srgbClr val="128C63"/>
      </a:folHlink>
    </a:clrScheme>
    <a:fontScheme name="Title &amp; Bullets">
      <a:majorFont>
        <a:latin typeface="Futura Book BT"/>
        <a:ea typeface="ヒラギノ角ゴ ProN W3"/>
        <a:cs typeface="ヒラギノ角ゴ ProN W3"/>
      </a:majorFont>
      <a:minorFont>
        <a:latin typeface="Futura Book B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News Gothic MT" charset="0"/>
            <a:ea typeface="ヒラギノ角ゴ ProN W3" charset="0"/>
            <a:cs typeface="ヒラギノ角ゴ ProN W3" charset="0"/>
            <a:sym typeface="News Gothic M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News Gothic MT" charset="0"/>
            <a:ea typeface="ヒラギノ角ゴ ProN W3" charset="0"/>
            <a:cs typeface="ヒラギノ角ゴ ProN W3" charset="0"/>
            <a:sym typeface="News Gothic M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3822</TotalTime>
  <Pages>0</Pages>
  <Words>2910</Words>
  <Characters>0</Characters>
  <Application>Microsoft Office PowerPoint</Application>
  <PresentationFormat>Custom</PresentationFormat>
  <Lines>0</Lines>
  <Paragraphs>475</Paragraphs>
  <Slides>70</Slides>
  <Notes>31</Notes>
  <HiddenSlides>9</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70</vt:i4>
      </vt:variant>
    </vt:vector>
  </HeadingPairs>
  <TitlesOfParts>
    <vt:vector size="81" baseType="lpstr">
      <vt:lpstr>MS PGothic</vt:lpstr>
      <vt:lpstr>MS PGothic</vt:lpstr>
      <vt:lpstr>Arial</vt:lpstr>
      <vt:lpstr>Futura</vt:lpstr>
      <vt:lpstr>Futura Book BT</vt:lpstr>
      <vt:lpstr>Helvetica</vt:lpstr>
      <vt:lpstr>Lucida Grande</vt:lpstr>
      <vt:lpstr>News Gothic MT</vt:lpstr>
      <vt:lpstr>Source Sans Pro</vt:lpstr>
      <vt:lpstr>ヒラギノ角ゴ ProN W3</vt:lpstr>
      <vt:lpstr>Title &amp; Bullets</vt:lpstr>
      <vt:lpstr>New CA Training</vt:lpstr>
      <vt:lpstr>agenda</vt:lpstr>
      <vt:lpstr>university policies</vt:lpstr>
      <vt:lpstr>PowerPoint Presentation</vt:lpstr>
      <vt:lpstr>honor code</vt:lpstr>
      <vt:lpstr>honor code</vt:lpstr>
      <vt:lpstr>honor code</vt:lpstr>
      <vt:lpstr>cs dept honor code</vt:lpstr>
      <vt:lpstr>cs dept honor code</vt:lpstr>
      <vt:lpstr>students with disabilities</vt:lpstr>
      <vt:lpstr>oae sample letter</vt:lpstr>
      <vt:lpstr>sexual harassment</vt:lpstr>
      <vt:lpstr>sexual harassment</vt:lpstr>
      <vt:lpstr>thought experiments</vt:lpstr>
      <vt:lpstr>agenda</vt:lpstr>
      <vt:lpstr>course assistant duties</vt:lpstr>
      <vt:lpstr>time commitment</vt:lpstr>
      <vt:lpstr>starting the quarter</vt:lpstr>
      <vt:lpstr>course information</vt:lpstr>
      <vt:lpstr>communication with students</vt:lpstr>
      <vt:lpstr>setting up communications</vt:lpstr>
      <vt:lpstr>piazza - online q&amp;a</vt:lpstr>
      <vt:lpstr>email communication</vt:lpstr>
      <vt:lpstr>grading</vt:lpstr>
      <vt:lpstr>grading</vt:lpstr>
      <vt:lpstr>re-grading</vt:lpstr>
      <vt:lpstr>grade tracking</vt:lpstr>
      <vt:lpstr>PowerPoint Presentation</vt:lpstr>
      <vt:lpstr>office hours</vt:lpstr>
      <vt:lpstr>office hours</vt:lpstr>
      <vt:lpstr>office hours</vt:lpstr>
      <vt:lpstr>office hours</vt:lpstr>
      <vt:lpstr>prof-ca relationship</vt:lpstr>
      <vt:lpstr>evaluations</vt:lpstr>
      <vt:lpstr>SCPD Courses</vt:lpstr>
      <vt:lpstr>MOOCs</vt:lpstr>
      <vt:lpstr>counseling students</vt:lpstr>
      <vt:lpstr>counseling students</vt:lpstr>
      <vt:lpstr>tl; dnr: be professional</vt:lpstr>
      <vt:lpstr>questions about duties?</vt:lpstr>
      <vt:lpstr>thought experiment</vt:lpstr>
      <vt:lpstr>university policies</vt:lpstr>
      <vt:lpstr>agenda</vt:lpstr>
      <vt:lpstr>effective teaching</vt:lpstr>
      <vt:lpstr>what makes a great CA?</vt:lpstr>
      <vt:lpstr>what makes a great CA?</vt:lpstr>
      <vt:lpstr>effective teaching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CS Department</vt:lpstr>
      <vt:lpstr>CS Department</vt:lpstr>
      <vt:lpstr>CS Department</vt:lpstr>
      <vt:lpstr>PowerPoint Presentation</vt:lpstr>
      <vt:lpstr>PowerPoint Presentation</vt:lpstr>
      <vt:lpstr>online - sutacs</vt:lpstr>
      <vt:lpstr>questions about resources?</vt:lpstr>
      <vt:lpstr>agenda</vt:lpstr>
      <vt:lpstr>PowerPoint Presentation</vt:lpstr>
      <vt:lpstr>what makes a great CA?</vt:lpstr>
      <vt:lpstr>lots more support...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ca training</dc:title>
  <dc:subject/>
  <dc:creator>dabh</dc:creator>
  <cp:keywords/>
  <dc:description/>
  <cp:lastModifiedBy>dabh</cp:lastModifiedBy>
  <cp:revision>84</cp:revision>
  <dcterms:modified xsi:type="dcterms:W3CDTF">2016-10-02T06:57:05Z</dcterms:modified>
</cp:coreProperties>
</file>